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9"/>
  </p:notesMasterIdLst>
  <p:sldIdLst>
    <p:sldId id="852" r:id="rId2"/>
    <p:sldId id="708" r:id="rId3"/>
    <p:sldId id="754" r:id="rId4"/>
    <p:sldId id="785" r:id="rId5"/>
    <p:sldId id="755" r:id="rId6"/>
    <p:sldId id="792" r:id="rId7"/>
    <p:sldId id="756" r:id="rId8"/>
    <p:sldId id="757" r:id="rId9"/>
    <p:sldId id="758" r:id="rId10"/>
    <p:sldId id="759" r:id="rId11"/>
    <p:sldId id="853" r:id="rId12"/>
    <p:sldId id="854" r:id="rId13"/>
    <p:sldId id="795" r:id="rId14"/>
    <p:sldId id="796" r:id="rId15"/>
    <p:sldId id="902" r:id="rId16"/>
    <p:sldId id="815" r:id="rId17"/>
    <p:sldId id="816" r:id="rId18"/>
    <p:sldId id="817" r:id="rId19"/>
    <p:sldId id="802" r:id="rId20"/>
    <p:sldId id="456" r:id="rId21"/>
    <p:sldId id="455" r:id="rId22"/>
    <p:sldId id="858" r:id="rId23"/>
    <p:sldId id="859" r:id="rId24"/>
    <p:sldId id="809" r:id="rId25"/>
    <p:sldId id="811" r:id="rId26"/>
    <p:sldId id="813" r:id="rId27"/>
    <p:sldId id="814" r:id="rId28"/>
    <p:sldId id="861" r:id="rId29"/>
    <p:sldId id="786" r:id="rId30"/>
    <p:sldId id="787" r:id="rId31"/>
    <p:sldId id="906" r:id="rId32"/>
    <p:sldId id="903" r:id="rId33"/>
    <p:sldId id="904" r:id="rId34"/>
    <p:sldId id="905" r:id="rId35"/>
    <p:sldId id="907" r:id="rId36"/>
    <p:sldId id="770" r:id="rId37"/>
    <p:sldId id="776" r:id="rId38"/>
    <p:sldId id="784" r:id="rId39"/>
    <p:sldId id="857" r:id="rId40"/>
    <p:sldId id="862" r:id="rId41"/>
    <p:sldId id="863" r:id="rId42"/>
    <p:sldId id="864" r:id="rId43"/>
    <p:sldId id="865" r:id="rId44"/>
    <p:sldId id="855" r:id="rId45"/>
    <p:sldId id="860" r:id="rId46"/>
    <p:sldId id="866" r:id="rId47"/>
    <p:sldId id="870" r:id="rId48"/>
    <p:sldId id="909" r:id="rId49"/>
    <p:sldId id="868" r:id="rId50"/>
    <p:sldId id="869" r:id="rId51"/>
    <p:sldId id="894" r:id="rId52"/>
    <p:sldId id="895" r:id="rId53"/>
    <p:sldId id="897" r:id="rId54"/>
    <p:sldId id="898" r:id="rId55"/>
    <p:sldId id="899" r:id="rId56"/>
    <p:sldId id="900" r:id="rId57"/>
    <p:sldId id="901" r:id="rId58"/>
    <p:sldId id="761" r:id="rId59"/>
    <p:sldId id="762" r:id="rId60"/>
    <p:sldId id="775" r:id="rId61"/>
    <p:sldId id="764" r:id="rId62"/>
    <p:sldId id="767" r:id="rId63"/>
    <p:sldId id="819" r:id="rId64"/>
    <p:sldId id="768" r:id="rId65"/>
    <p:sldId id="769" r:id="rId66"/>
    <p:sldId id="771" r:id="rId67"/>
    <p:sldId id="321" r:id="rId6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33" autoAdjust="0"/>
    <p:restoredTop sz="71474" autoAdjust="0"/>
  </p:normalViewPr>
  <p:slideViewPr>
    <p:cSldViewPr showGuides="1">
      <p:cViewPr varScale="1">
        <p:scale>
          <a:sx n="214" d="100"/>
          <a:sy n="214" d="100"/>
        </p:scale>
        <p:origin x="3424" y="160"/>
      </p:cViewPr>
      <p:guideLst>
        <p:guide orient="horz"/>
        <p:guide/>
      </p:guideLst>
    </p:cSldViewPr>
  </p:slideViewPr>
  <p:notesTextViewPr>
    <p:cViewPr>
      <p:scale>
        <a:sx n="100" d="100"/>
        <a:sy n="100" d="100"/>
      </p:scale>
      <p:origin x="0" y="0"/>
    </p:cViewPr>
  </p:notesTextViewPr>
  <p:sorterViewPr>
    <p:cViewPr>
      <p:scale>
        <a:sx n="67" d="100"/>
        <a:sy n="67" d="100"/>
      </p:scale>
      <p:origin x="0" y="1560"/>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D68A4B-C138-457D-AB6E-F4C564F54BB2}" type="datetimeFigureOut">
              <a:rPr lang="zh-CN" altLang="en-US" smtClean="0"/>
              <a:pPr/>
              <a:t>2020/11/24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21AB8B-5D0A-4586-8F9D-B187E8B98460}" type="slidenum">
              <a:rPr lang="zh-CN" altLang="en-US" smtClean="0"/>
              <a:pPr/>
              <a:t>‹#›</a:t>
            </a:fld>
            <a:endParaRPr lang="zh-CN" altLang="en-US"/>
          </a:p>
        </p:txBody>
      </p:sp>
    </p:spTree>
    <p:extLst>
      <p:ext uri="{BB962C8B-B14F-4D97-AF65-F5344CB8AC3E}">
        <p14:creationId xmlns:p14="http://schemas.microsoft.com/office/powerpoint/2010/main" val="299619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ydown.yesky.com/soft/322/34565822.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product.yesky.com/harddis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521AB8B-5D0A-4586-8F9D-B187E8B98460}" type="slidenum">
              <a:rPr lang="zh-CN" altLang="en-US" smtClean="0"/>
              <a:pPr/>
              <a:t>3</a:t>
            </a:fld>
            <a:endParaRPr lang="zh-CN" altLang="en-US"/>
          </a:p>
        </p:txBody>
      </p:sp>
    </p:spTree>
    <p:extLst>
      <p:ext uri="{BB962C8B-B14F-4D97-AF65-F5344CB8AC3E}">
        <p14:creationId xmlns:p14="http://schemas.microsoft.com/office/powerpoint/2010/main" val="174460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人们发现脱氧核糖核酸</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处在不同的状态下，可产生</a:t>
            </a:r>
            <a:r>
              <a:rPr lang="zh-CN" altLang="en-US" sz="1200" b="0" i="0" u="none" strike="noStrike" kern="1200" dirty="0">
                <a:solidFill>
                  <a:schemeClr val="tx1"/>
                </a:solidFill>
                <a:effectLst/>
                <a:latin typeface="+mn-lt"/>
                <a:ea typeface="+mn-ea"/>
                <a:cs typeface="+mn-cs"/>
                <a:hlinkClick r:id="rId3"/>
              </a:rPr>
              <a:t>有信</a:t>
            </a:r>
            <a:r>
              <a:rPr lang="zh-CN" altLang="en-US" sz="1200" b="0" i="0" kern="1200" dirty="0">
                <a:solidFill>
                  <a:schemeClr val="tx1"/>
                </a:solidFill>
                <a:effectLst/>
                <a:latin typeface="+mn-lt"/>
                <a:ea typeface="+mn-ea"/>
                <a:cs typeface="+mn-cs"/>
              </a:rPr>
              <a:t>息和无信息的变化。科学家们发现生物元件可以实现逻辑电路中的</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、晶体管的通导或截止、电压的高或低、脉冲信号的有或无等等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双螺旋结构相当于计算机</a:t>
            </a:r>
            <a:r>
              <a:rPr lang="zh-CN" altLang="en-US" sz="1200" b="0" i="0" u="none" strike="noStrike" kern="1200" dirty="0">
                <a:solidFill>
                  <a:schemeClr val="tx1"/>
                </a:solidFill>
                <a:effectLst/>
                <a:latin typeface="+mn-lt"/>
                <a:ea typeface="+mn-ea"/>
                <a:cs typeface="+mn-cs"/>
                <a:hlinkClick r:id="rId4"/>
              </a:rPr>
              <a:t>硬盘</a:t>
            </a:r>
            <a:r>
              <a:rPr lang="en-US" altLang="zh-CN" sz="1200" b="0" i="0" kern="1200" dirty="0">
                <a:solidFill>
                  <a:schemeClr val="tx1"/>
                </a:solidFill>
                <a:effectLst/>
                <a:latin typeface="+mn-lt"/>
                <a:ea typeface="+mn-ea"/>
                <a:cs typeface="+mn-cs"/>
              </a:rPr>
              <a:t>RAID1</a:t>
            </a:r>
            <a:r>
              <a:rPr lang="zh-CN" altLang="en-US" sz="1200" b="0" i="0" kern="1200" dirty="0">
                <a:solidFill>
                  <a:schemeClr val="tx1"/>
                </a:solidFill>
                <a:effectLst/>
                <a:latin typeface="+mn-lt"/>
                <a:ea typeface="+mn-ea"/>
                <a:cs typeface="+mn-cs"/>
              </a:rPr>
              <a:t>阵列，一块硬盘位另一块硬盘的镜像，当第一块硬盘破坏时，可通过第二块硬盘进行数据修复。</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生物计算机芯片本身还具有并行处理的功能，其运算速度要比当今最新一代的计算机快</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万倍，能量消耗仅相当于普通计算机的十亿分之一，存储信息的空间仅占百亿亿分之一。</a:t>
            </a:r>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10</a:t>
            </a:fld>
            <a:endParaRPr lang="zh-CN" altLang="en-US"/>
          </a:p>
        </p:txBody>
      </p:sp>
    </p:spTree>
    <p:extLst>
      <p:ext uri="{BB962C8B-B14F-4D97-AF65-F5344CB8AC3E}">
        <p14:creationId xmlns:p14="http://schemas.microsoft.com/office/powerpoint/2010/main" val="71014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521AB8B-5D0A-4586-8F9D-B187E8B98460}" type="slidenum">
              <a:rPr lang="zh-CN" altLang="en-US" smtClean="0"/>
              <a:pPr/>
              <a:t>25</a:t>
            </a:fld>
            <a:endParaRPr lang="zh-CN" altLang="en-US"/>
          </a:p>
        </p:txBody>
      </p:sp>
    </p:spTree>
    <p:extLst>
      <p:ext uri="{BB962C8B-B14F-4D97-AF65-F5344CB8AC3E}">
        <p14:creationId xmlns:p14="http://schemas.microsoft.com/office/powerpoint/2010/main" val="3445031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521AB8B-5D0A-4586-8F9D-B187E8B98460}" type="slidenum">
              <a:rPr lang="zh-CN" altLang="en-US" smtClean="0"/>
              <a:pPr/>
              <a:t>29</a:t>
            </a:fld>
            <a:endParaRPr lang="zh-CN" altLang="en-US"/>
          </a:p>
        </p:txBody>
      </p:sp>
    </p:spTree>
    <p:extLst>
      <p:ext uri="{BB962C8B-B14F-4D97-AF65-F5344CB8AC3E}">
        <p14:creationId xmlns:p14="http://schemas.microsoft.com/office/powerpoint/2010/main" val="21883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们给定了三个维度的权重值</a:t>
            </a:r>
            <a:r>
              <a:rPr lang="en-US" altLang="zh-CN" sz="1200" b="0" i="0" kern="1200" dirty="0">
                <a:solidFill>
                  <a:schemeClr val="tx1"/>
                </a:solidFill>
                <a:effectLst/>
                <a:latin typeface="+mn-lt"/>
                <a:ea typeface="+mn-ea"/>
                <a:cs typeface="+mn-cs"/>
              </a:rPr>
              <a:t>(-1,1,1)</a:t>
            </a:r>
            <a:r>
              <a:rPr lang="zh-CN" altLang="en-US" sz="1200" b="0" i="0" kern="1200" dirty="0">
                <a:solidFill>
                  <a:schemeClr val="tx1"/>
                </a:solidFill>
                <a:effectLst/>
                <a:latin typeface="+mn-lt"/>
                <a:ea typeface="+mn-ea"/>
                <a:cs typeface="+mn-cs"/>
              </a:rPr>
              <a:t>。得到的模型为</a:t>
            </a:r>
            <a:r>
              <a:rPr lang="en-US" altLang="zh-CN" sz="1200" b="0" i="0" kern="1200" dirty="0">
                <a:solidFill>
                  <a:schemeClr val="tx1"/>
                </a:solidFill>
                <a:effectLst/>
                <a:latin typeface="+mn-lt"/>
                <a:ea typeface="+mn-ea"/>
                <a:cs typeface="+mn-cs"/>
              </a:rPr>
              <a:t>sign(-1+g1(x)+g2(x))</a:t>
            </a:r>
            <a:r>
              <a:rPr lang="zh-CN" altLang="en-US" sz="1200" b="0" i="0" kern="1200" dirty="0">
                <a:solidFill>
                  <a:schemeClr val="tx1"/>
                </a:solidFill>
                <a:effectLst/>
                <a:latin typeface="+mn-lt"/>
                <a:ea typeface="+mn-ea"/>
                <a:cs typeface="+mn-cs"/>
              </a:rPr>
              <a:t>，表达的意思就是只有两个</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都判定为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的时候我们模型的值才会最终判定为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。同理我们还能解决</a:t>
            </a:r>
            <a:r>
              <a:rPr lang="en-US" altLang="zh-CN" sz="1200" b="0" i="0" kern="1200" dirty="0">
                <a:solidFill>
                  <a:schemeClr val="tx1"/>
                </a:solidFill>
                <a:effectLst/>
                <a:latin typeface="+mn-lt"/>
                <a:ea typeface="+mn-ea"/>
                <a:cs typeface="+mn-cs"/>
              </a:rPr>
              <a:t>OR(1,1,1)</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NOT(1,-1,-1)</a:t>
            </a:r>
            <a:r>
              <a:rPr lang="zh-CN" altLang="en-US" sz="1200" b="0" i="0" kern="1200" dirty="0">
                <a:solidFill>
                  <a:schemeClr val="tx1"/>
                </a:solidFill>
                <a:effectLst/>
                <a:latin typeface="+mn-lt"/>
                <a:ea typeface="+mn-ea"/>
                <a:cs typeface="+mn-cs"/>
              </a:rPr>
              <a:t>的模型。</a:t>
            </a:r>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30</a:t>
            </a:fld>
            <a:endParaRPr lang="zh-CN" altLang="en-US"/>
          </a:p>
        </p:txBody>
      </p:sp>
    </p:spTree>
    <p:extLst>
      <p:ext uri="{BB962C8B-B14F-4D97-AF65-F5344CB8AC3E}">
        <p14:creationId xmlns:p14="http://schemas.microsoft.com/office/powerpoint/2010/main" val="176327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对于任意复杂度的连续波莱尔可测函数（</a:t>
            </a:r>
            <a:r>
              <a:rPr lang="en-US" altLang="zh-CN" sz="1200" b="0" i="0" u="none" strike="noStrike" kern="1200" baseline="0" dirty="0" err="1">
                <a:solidFill>
                  <a:schemeClr val="tx1"/>
                </a:solidFill>
                <a:latin typeface="+mn-lt"/>
                <a:ea typeface="+mn-ea"/>
                <a:cs typeface="+mn-cs"/>
              </a:rPr>
              <a:t>borel</a:t>
            </a:r>
            <a:r>
              <a:rPr lang="en-US" altLang="zh-CN" sz="1200" b="0" i="0" u="none" strike="noStrike" kern="1200" baseline="0" dirty="0">
                <a:solidFill>
                  <a:schemeClr val="tx1"/>
                </a:solidFill>
                <a:latin typeface="+mn-lt"/>
                <a:ea typeface="+mn-ea"/>
                <a:cs typeface="+mn-cs"/>
              </a:rPr>
              <a:t> measurable function</a:t>
            </a:r>
            <a:r>
              <a:rPr lang="zh-CN" altLang="en-US" sz="1200" b="0" i="0" u="none" strike="noStrike" kern="1200" baseline="0" dirty="0">
                <a:solidFill>
                  <a:schemeClr val="tx1"/>
                </a:solidFill>
                <a:latin typeface="+mn-lt"/>
                <a:ea typeface="+mn-ea"/>
                <a:cs typeface="+mn-cs"/>
              </a:rPr>
              <a:t>）</a:t>
            </a:r>
            <a:r>
              <a:rPr lang="en-US" altLang="zh-CN" sz="1200" b="0" i="1" u="none" strike="noStrike" kern="1200" baseline="0" dirty="0">
                <a:solidFill>
                  <a:schemeClr val="tx1"/>
                </a:solidFill>
                <a:latin typeface="+mn-lt"/>
                <a:ea typeface="+mn-ea"/>
                <a:cs typeface="+mn-cs"/>
              </a:rPr>
              <a:t>f</a:t>
            </a:r>
            <a:r>
              <a:rPr lang="zh-CN" altLang="en-US" sz="1200" b="0" i="0" u="none" strike="noStrike" kern="1200" baseline="0" dirty="0">
                <a:solidFill>
                  <a:schemeClr val="tx1"/>
                </a:solidFill>
                <a:latin typeface="+mn-lt"/>
                <a:ea typeface="+mn-ea"/>
                <a:cs typeface="+mn-cs"/>
              </a:rPr>
              <a:t>，仅仅需要一个隐层，只要这个隐层包括足够多的神经元，前馈神经网络使用挤压函数（</a:t>
            </a:r>
            <a:r>
              <a:rPr lang="en-US" altLang="zh-CN" sz="1200" b="0" i="0" u="none" strike="noStrike" kern="1200" baseline="0" dirty="0">
                <a:solidFill>
                  <a:schemeClr val="tx1"/>
                </a:solidFill>
                <a:latin typeface="+mn-lt"/>
                <a:ea typeface="+mn-ea"/>
                <a:cs typeface="+mn-cs"/>
              </a:rPr>
              <a:t>squashing function</a:t>
            </a:r>
            <a:r>
              <a:rPr lang="zh-CN" altLang="en-US" sz="1200" b="0" i="0" u="none" strike="noStrike" kern="1200" baseline="0" dirty="0">
                <a:solidFill>
                  <a:schemeClr val="tx1"/>
                </a:solidFill>
                <a:latin typeface="+mn-lt"/>
                <a:ea typeface="+mn-ea"/>
                <a:cs typeface="+mn-cs"/>
              </a:rPr>
              <a:t>）作为激活函数，就可能以任意精度来近似模拟</a:t>
            </a:r>
            <a:r>
              <a:rPr lang="en-US" altLang="zh-CN" sz="1200" b="0" i="1" u="none" strike="noStrike" kern="1200" baseline="0" dirty="0">
                <a:solidFill>
                  <a:schemeClr val="tx1"/>
                </a:solidFill>
                <a:latin typeface="+mn-lt"/>
                <a:ea typeface="+mn-ea"/>
                <a:cs typeface="+mn-cs"/>
              </a:rPr>
              <a:t>f</a:t>
            </a:r>
            <a:r>
              <a:rPr lang="zh-CN" altLang="en-US" sz="1200" b="0" i="0" u="none" strike="noStrike" kern="1200" baseline="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521AB8B-5D0A-4586-8F9D-B187E8B98460}" type="slidenum">
              <a:rPr lang="zh-CN" altLang="en-US" smtClean="0"/>
              <a:pPr/>
              <a:t>51</a:t>
            </a:fld>
            <a:endParaRPr lang="zh-CN" altLang="en-US"/>
          </a:p>
        </p:txBody>
      </p:sp>
    </p:spTree>
    <p:extLst>
      <p:ext uri="{BB962C8B-B14F-4D97-AF65-F5344CB8AC3E}">
        <p14:creationId xmlns:p14="http://schemas.microsoft.com/office/powerpoint/2010/main" val="171411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Additionally, you might be wondering whether we can theoretically calculate how many neurons are needed to approximate a given function arbitrarily well.</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F521AB8B-5D0A-4586-8F9D-B187E8B98460}" type="slidenum">
              <a:rPr lang="zh-CN" altLang="en-US" smtClean="0"/>
              <a:pPr/>
              <a:t>57</a:t>
            </a:fld>
            <a:endParaRPr lang="zh-CN" altLang="en-US"/>
          </a:p>
        </p:txBody>
      </p:sp>
    </p:spTree>
    <p:extLst>
      <p:ext uri="{BB962C8B-B14F-4D97-AF65-F5344CB8AC3E}">
        <p14:creationId xmlns:p14="http://schemas.microsoft.com/office/powerpoint/2010/main" val="380328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D03802C4-1DDC-4281-B8B8-D127A0729FB8}" type="slidenum">
              <a:rPr lang="en-US" altLang="zh-TW" smtClean="0"/>
              <a:pPr eaLnBrk="1" hangingPunct="1"/>
              <a:t>67</a:t>
            </a:fld>
            <a:endParaRPr lang="en-US" altLang="zh-TW"/>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charset="0"/>
              <a:ea typeface="新細明體" pitchFamily="18" charset="-120"/>
            </a:endParaRPr>
          </a:p>
        </p:txBody>
      </p:sp>
    </p:spTree>
    <p:extLst>
      <p:ext uri="{BB962C8B-B14F-4D97-AF65-F5344CB8AC3E}">
        <p14:creationId xmlns:p14="http://schemas.microsoft.com/office/powerpoint/2010/main" val="677794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zh-CN" altLang="en-US"/>
              <a:t>单击此处编辑母版标题样式</a:t>
            </a:r>
            <a:endParaRPr kumimoji="0" lang="en-US"/>
          </a:p>
        </p:txBody>
      </p:sp>
      <p:sp>
        <p:nvSpPr>
          <p:cNvPr id="28" name="日期占位符 27"/>
          <p:cNvSpPr>
            <a:spLocks noGrp="1"/>
          </p:cNvSpPr>
          <p:nvPr>
            <p:ph type="dt" sz="half" idx="10"/>
          </p:nvPr>
        </p:nvSpPr>
        <p:spPr/>
        <p:txBody>
          <a:bodyPr/>
          <a:lstStyle/>
          <a:p>
            <a:fld id="{76D906B9-7A04-4504-8D77-AF49FAA42CEF}" type="datetime1">
              <a:rPr lang="zh-CN" altLang="en-US" smtClean="0"/>
              <a:t>2020/11/24</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a:lstStyle/>
          <a:p>
            <a:fld id="{59FDECE3-04E0-41EC-B771-5AB4EF38E9D3}" type="slidenum">
              <a:rPr lang="zh-CN" altLang="en-US" smtClean="0"/>
              <a:pPr/>
              <a:t>‹#›</a:t>
            </a:fld>
            <a:endParaRPr lang="zh-CN" altLang="en-US"/>
          </a:p>
        </p:txBody>
      </p:sp>
      <p:sp>
        <p:nvSpPr>
          <p:cNvPr id="9" name="副标题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17A6446C-6FDA-42FF-A16A-89B12AF66E23}" type="datetime1">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05979"/>
            <a:ext cx="6019800" cy="438864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3F750049-3F9B-4DAE-9A1D-C597D2AE82CE}" type="datetime1">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57BC962-C9A9-C943-AD00-BD4E00287798}" type="slidenum">
              <a:rPr lang="en-US" altLang="zh-CN"/>
              <a:pPr/>
              <a:t>‹#›</a:t>
            </a:fld>
            <a:endParaRPr lang="en-US" altLang="zh-CN"/>
          </a:p>
        </p:txBody>
      </p:sp>
    </p:spTree>
    <p:extLst>
      <p:ext uri="{BB962C8B-B14F-4D97-AF65-F5344CB8AC3E}">
        <p14:creationId xmlns:p14="http://schemas.microsoft.com/office/powerpoint/2010/main" val="498763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slide copy_textur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4650" y="4797980"/>
            <a:ext cx="950466" cy="276551"/>
          </a:xfrm>
          <a:prstGeom prst="rect">
            <a:avLst/>
          </a:prstGeom>
        </p:spPr>
      </p:pic>
      <p:sp>
        <p:nvSpPr>
          <p:cNvPr id="3" name="Rectangle 2"/>
          <p:cNvSpPr/>
          <p:nvPr userDrawn="1"/>
        </p:nvSpPr>
        <p:spPr>
          <a:xfrm>
            <a:off x="164308" y="64294"/>
            <a:ext cx="2078831" cy="871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38" name="Text Placeholder 17"/>
          <p:cNvSpPr>
            <a:spLocks noGrp="1"/>
          </p:cNvSpPr>
          <p:nvPr>
            <p:ph type="body" sz="quarter" idx="11" hasCustomPrompt="1"/>
          </p:nvPr>
        </p:nvSpPr>
        <p:spPr>
          <a:xfrm>
            <a:off x="229545" y="734071"/>
            <a:ext cx="5588794" cy="349851"/>
          </a:xfrm>
          <a:prstGeom prst="rect">
            <a:avLst/>
          </a:prstGeom>
        </p:spPr>
        <p:txBody>
          <a:bodyPr/>
          <a:lstStyle>
            <a:lvl1pPr marL="0" indent="0">
              <a:buNone/>
              <a:defRPr sz="135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229546" y="244732"/>
            <a:ext cx="5589020" cy="552717"/>
          </a:xfrm>
          <a:prstGeom prst="rect">
            <a:avLst/>
          </a:prstGeom>
        </p:spPr>
        <p:txBody>
          <a:bodyPr/>
          <a:lstStyle>
            <a:lvl1pPr marL="0" indent="0">
              <a:buNone/>
              <a:defRPr sz="2363"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229547" y="1297294"/>
            <a:ext cx="8107211" cy="301235"/>
          </a:xfrm>
          <a:prstGeom prst="rect">
            <a:avLst/>
          </a:prstGeom>
        </p:spPr>
        <p:txBody>
          <a:bodyPr/>
          <a:lstStyle>
            <a:lvl1pPr marL="0" indent="0">
              <a:buNone/>
              <a:defRPr sz="1125" b="1" baseline="0">
                <a:solidFill>
                  <a:schemeClr val="tx1"/>
                </a:solidFill>
                <a:latin typeface="Arial Narrow" panose="020B0606020202030204" pitchFamily="34" charset="0"/>
              </a:defRPr>
            </a:lvl1pPr>
          </a:lstStyle>
          <a:p>
            <a:r>
              <a:rPr lang="en-AU" dirty="0"/>
              <a:t>INTRO HEADING 1 (20PT, ARIAL NARROW, UPPER CASE)</a:t>
            </a:r>
          </a:p>
        </p:txBody>
      </p:sp>
      <p:sp>
        <p:nvSpPr>
          <p:cNvPr id="41" name="Text Placeholder 17"/>
          <p:cNvSpPr>
            <a:spLocks noGrp="1"/>
          </p:cNvSpPr>
          <p:nvPr>
            <p:ph type="body" sz="quarter" idx="16" hasCustomPrompt="1"/>
          </p:nvPr>
        </p:nvSpPr>
        <p:spPr>
          <a:xfrm>
            <a:off x="225158" y="1573263"/>
            <a:ext cx="8111598" cy="2474375"/>
          </a:xfrm>
          <a:prstGeom prst="rect">
            <a:avLst/>
          </a:prstGeom>
        </p:spPr>
        <p:txBody>
          <a:bodyPr/>
          <a:lstStyle>
            <a:lvl1pPr marL="0" indent="0">
              <a:buNone/>
              <a:defRPr sz="1125" b="0" baseline="0">
                <a:solidFill>
                  <a:schemeClr val="tx1"/>
                </a:solidFill>
                <a:latin typeface="Arial" panose="020B0604020202020204" pitchFamily="34" charset="0"/>
                <a:cs typeface="Arial" panose="020B0604020202020204" pitchFamily="34" charset="0"/>
              </a:defRPr>
            </a:lvl1pPr>
          </a:lstStyle>
          <a:p>
            <a:r>
              <a:rPr lang="en-AU" dirty="0"/>
              <a:t>Body copy (20pt, Arial) </a:t>
            </a:r>
          </a:p>
          <a:p>
            <a:endParaRPr lang="en-AU" dirty="0"/>
          </a:p>
          <a:p>
            <a:endParaRPr lang="en-AU"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8950" y="4780427"/>
            <a:ext cx="950466" cy="276551"/>
          </a:xfrm>
          <a:prstGeom prst="rect">
            <a:avLst/>
          </a:prstGeom>
        </p:spPr>
      </p:pic>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3225" y="4723777"/>
            <a:ext cx="950466" cy="276551"/>
          </a:xfrm>
          <a:prstGeom prst="rect">
            <a:avLst/>
          </a:prstGeom>
        </p:spPr>
      </p:pic>
    </p:spTree>
    <p:extLst>
      <p:ext uri="{BB962C8B-B14F-4D97-AF65-F5344CB8AC3E}">
        <p14:creationId xmlns:p14="http://schemas.microsoft.com/office/powerpoint/2010/main" val="3535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DE73B81-B43D-4486-9129-C6EE7DF14EB0}" type="datetime1">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78BF294-619D-49A5-8A1B-CAA14508B6B7}" type="datetime1">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7924800" y="4812507"/>
            <a:ext cx="762000" cy="273844"/>
          </a:xfrm>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200150"/>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200150"/>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D0CFA58-7EC6-4D25-8239-DCFF0CA608B0}" type="datetime1">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8229600" cy="85725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7"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771650"/>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7" y="1771650"/>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AF37894B-BF00-4FD6-A52B-D8164D60D030}" type="datetime1">
              <a:rPr lang="zh-CN" altLang="en-US" smtClean="0"/>
              <a:t>2020/11/24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23DB10C-4CF9-4E6D-85B4-69BC3ADF16A7}" type="datetime1">
              <a:rPr lang="zh-CN" altLang="en-US" smtClean="0"/>
              <a:t>2020/11/24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CE9ADD-8B60-417A-A27B-8AFA8B2D7FEA}" type="datetime1">
              <a:rPr lang="zh-CN" altLang="en-US" smtClean="0"/>
              <a:t>2020/11/24</a:t>
            </a:fld>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457202" y="1143000"/>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4F9B7B70-330D-4D37-BD06-634FEF84710D}" type="datetime1">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zh-CN" altLang="en-US">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4" name="文本占位符 3"/>
          <p:cNvSpPr>
            <a:spLocks noGrp="1"/>
          </p:cNvSpPr>
          <p:nvPr>
            <p:ph type="body" sz="half" idx="2"/>
          </p:nvPr>
        </p:nvSpPr>
        <p:spPr>
          <a:xfrm>
            <a:off x="1828800" y="875091"/>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2946DF2A-67C4-4026-92BA-E18AC209EB35}" type="datetime1">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DECE3-04E0-41EC-B771-5AB4EF38E9D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fld id="{D6D3CE07-DE2B-4A78-800E-26311F6D8302}" type="datetime1">
              <a:rPr lang="zh-CN" altLang="en-US" smtClean="0"/>
              <a:t>2020/11/24</a:t>
            </a:fld>
            <a:endParaRPr lang="zh-CN" altLang="en-US"/>
          </a:p>
        </p:txBody>
      </p:sp>
      <p:sp>
        <p:nvSpPr>
          <p:cNvPr id="3" name="页脚占位符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zh-CN" altLang="en-US"/>
          </a:p>
        </p:txBody>
      </p:sp>
      <p:sp>
        <p:nvSpPr>
          <p:cNvPr id="23" name="灯片编号占位符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59FDECE3-04E0-41EC-B771-5AB4EF38E9D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448" y="771550"/>
            <a:ext cx="5549221" cy="906851"/>
          </a:xfrm>
          <a:prstGeom prst="rect">
            <a:avLst/>
          </a:prstGeom>
          <a:noFill/>
        </p:spPr>
        <p:txBody>
          <a:bodyPr wrap="square" rtlCol="0">
            <a:spAutoFit/>
          </a:bodyPr>
          <a:lstStyle/>
          <a:p>
            <a:pPr algn="dist">
              <a:lnSpc>
                <a:spcPct val="150000"/>
              </a:lnSpc>
            </a:pPr>
            <a:r>
              <a:rPr lang="zh-CN" altLang="en-US"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神经网络学习</a:t>
            </a:r>
            <a:endParaRPr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TextBox 11"/>
          <p:cNvSpPr txBox="1"/>
          <p:nvPr/>
        </p:nvSpPr>
        <p:spPr>
          <a:xfrm>
            <a:off x="328189" y="2443533"/>
            <a:ext cx="5140356" cy="400110"/>
          </a:xfrm>
          <a:prstGeom prst="rect">
            <a:avLst/>
          </a:prstGeom>
          <a:solidFill>
            <a:srgbClr val="00B0F0"/>
          </a:solidFill>
        </p:spPr>
        <p:txBody>
          <a:bodyPr wrap="square" rtlCol="0">
            <a:spAutoFit/>
          </a:bodyPr>
          <a:lstStyle/>
          <a:p>
            <a:pPr algn="dist"/>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Deep</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Learning</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&amp;</a:t>
            </a:r>
            <a:r>
              <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 </a:t>
            </a:r>
            <a:r>
              <a:rPr lang="en-US" altLang="zh-CN"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rPr>
              <a:t>TensorFlow</a:t>
            </a:r>
            <a:endParaRPr lang="zh-CN" altLang="en-US" sz="2000" b="1" dirty="0">
              <a:solidFill>
                <a:schemeClr val="bg1"/>
              </a:solidFill>
              <a:effectLst>
                <a:outerShdw blurRad="38100" dist="38100" dir="2700000" algn="tl">
                  <a:srgbClr val="000000">
                    <a:alpha val="43137"/>
                  </a:srgbClr>
                </a:outerShdw>
              </a:effectLst>
              <a:latin typeface="方正静蕾简体" pitchFamily="2" charset="-122"/>
              <a:ea typeface="方正静蕾简体" pitchFamily="2" charset="-122"/>
              <a:cs typeface="Lantinghei SC Demibold" charset="-122"/>
            </a:endParaRPr>
          </a:p>
        </p:txBody>
      </p:sp>
      <p:sp>
        <p:nvSpPr>
          <p:cNvPr id="15" name="文本框 14"/>
          <p:cNvSpPr txBox="1"/>
          <p:nvPr/>
        </p:nvSpPr>
        <p:spPr>
          <a:xfrm>
            <a:off x="576480" y="3608775"/>
            <a:ext cx="4890215" cy="1077218"/>
          </a:xfrm>
          <a:prstGeom prst="rect">
            <a:avLst/>
          </a:prstGeom>
          <a:noFill/>
        </p:spPr>
        <p:txBody>
          <a:bodyPr wrap="square" rtlCol="0">
            <a:spAutoFit/>
          </a:bodyPr>
          <a:lstStyle/>
          <a:p>
            <a:pPr algn="ctr"/>
            <a:r>
              <a:rPr lang="zh-CN" altLang="en-US" sz="4000" dirty="0">
                <a:solidFill>
                  <a:schemeClr val="accent1">
                    <a:lumMod val="50000"/>
                  </a:schemeClr>
                </a:solidFill>
                <a:latin typeface="华文新魏" panose="02010800040101010101" pitchFamily="2" charset="-122"/>
                <a:ea typeface="华文新魏" panose="02010800040101010101" pitchFamily="2" charset="-122"/>
              </a:rPr>
              <a:t>张玉宏  博士</a:t>
            </a:r>
          </a:p>
          <a:p>
            <a:pPr algn="ctr"/>
            <a:r>
              <a:rPr lang="en-US" altLang="zh-CN" sz="2400" dirty="0">
                <a:solidFill>
                  <a:schemeClr val="accent1">
                    <a:lumMod val="50000"/>
                  </a:schemeClr>
                </a:solidFill>
              </a:rPr>
              <a:t>zhangyuhong001@gmail.com</a:t>
            </a:r>
          </a:p>
        </p:txBody>
      </p:sp>
      <p:sp>
        <p:nvSpPr>
          <p:cNvPr id="13" name="TextBox 12"/>
          <p:cNvSpPr txBox="1"/>
          <p:nvPr/>
        </p:nvSpPr>
        <p:spPr>
          <a:xfrm>
            <a:off x="6507422" y="2443533"/>
            <a:ext cx="2411760" cy="461665"/>
          </a:xfrm>
          <a:prstGeom prst="rect">
            <a:avLst/>
          </a:prstGeom>
          <a:noFill/>
        </p:spPr>
        <p:txBody>
          <a:bodyPr wrap="square" rtlCol="0">
            <a:spAutoFit/>
          </a:bodyPr>
          <a:lstStyle/>
          <a:p>
            <a:pPr algn="ctr"/>
            <a:endParaRPr lang="en-US" altLang="zh-CN" sz="2400" dirty="0">
              <a:solidFill>
                <a:srgbClr val="0070C0"/>
              </a:solidFill>
              <a:latin typeface="+mj-lt"/>
              <a:ea typeface="方正静蕾简体" pitchFamily="2" charset="-122"/>
            </a:endParaRPr>
          </a:p>
        </p:txBody>
      </p:sp>
      <p:pic>
        <p:nvPicPr>
          <p:cNvPr id="1026" name="Picture 2" descr="电子工业出版社-关于我社">
            <a:extLst>
              <a:ext uri="{FF2B5EF4-FFF2-40B4-BE49-F238E27FC236}">
                <a16:creationId xmlns:a16="http://schemas.microsoft.com/office/drawing/2014/main" id="{0B012EB3-F677-6944-BB7F-08DF3DDCF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434" y="3994442"/>
            <a:ext cx="3660745" cy="109758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C46D9ADC-5C59-9D41-9D57-1D08DEBF09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5451" y="861560"/>
            <a:ext cx="3052084" cy="2753605"/>
          </a:xfrm>
          <a:prstGeom prst="rect">
            <a:avLst/>
          </a:prstGeom>
          <a:noFill/>
          <a:ln>
            <a:noFill/>
          </a:ln>
        </p:spPr>
      </p:pic>
    </p:spTree>
    <p:extLst>
      <p:ext uri="{BB962C8B-B14F-4D97-AF65-F5344CB8AC3E}">
        <p14:creationId xmlns:p14="http://schemas.microsoft.com/office/powerpoint/2010/main" val="405250706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10</a:t>
            </a:fld>
            <a:endParaRPr lang="zh-CN" altLang="en-US"/>
          </a:p>
        </p:txBody>
      </p:sp>
      <p:pic>
        <p:nvPicPr>
          <p:cNvPr id="3" name="图片 2"/>
          <p:cNvPicPr>
            <a:picLocks noChangeAspect="1"/>
          </p:cNvPicPr>
          <p:nvPr/>
        </p:nvPicPr>
        <p:blipFill>
          <a:blip r:embed="rId3"/>
          <a:stretch>
            <a:fillRect/>
          </a:stretch>
        </p:blipFill>
        <p:spPr>
          <a:xfrm>
            <a:off x="3969560" y="951570"/>
            <a:ext cx="4345670" cy="3218100"/>
          </a:xfrm>
          <a:prstGeom prst="rect">
            <a:avLst/>
          </a:prstGeom>
        </p:spPr>
      </p:pic>
      <p:sp>
        <p:nvSpPr>
          <p:cNvPr id="4" name="矩形 3"/>
          <p:cNvSpPr/>
          <p:nvPr/>
        </p:nvSpPr>
        <p:spPr>
          <a:xfrm>
            <a:off x="2887171" y="4326945"/>
            <a:ext cx="3647152" cy="369332"/>
          </a:xfrm>
          <a:prstGeom prst="rect">
            <a:avLst/>
          </a:prstGeom>
        </p:spPr>
        <p:txBody>
          <a:bodyPr wrap="none">
            <a:spAutoFit/>
          </a:bodyPr>
          <a:lstStyle/>
          <a:p>
            <a:r>
              <a:rPr lang="zh-CN" altLang="en-US" dirty="0"/>
              <a:t>生物计算机——计算机可能的未来</a:t>
            </a:r>
          </a:p>
        </p:txBody>
      </p:sp>
      <p:pic>
        <p:nvPicPr>
          <p:cNvPr id="5" name="图片 4"/>
          <p:cNvPicPr>
            <a:picLocks noChangeAspect="1"/>
          </p:cNvPicPr>
          <p:nvPr/>
        </p:nvPicPr>
        <p:blipFill>
          <a:blip r:embed="rId4"/>
          <a:stretch>
            <a:fillRect/>
          </a:stretch>
        </p:blipFill>
        <p:spPr>
          <a:xfrm>
            <a:off x="310939" y="-11130"/>
            <a:ext cx="6848032" cy="5143500"/>
          </a:xfrm>
          <a:prstGeom prst="rect">
            <a:avLst/>
          </a:prstGeom>
        </p:spPr>
      </p:pic>
      <p:pic>
        <p:nvPicPr>
          <p:cNvPr id="1026" name="Picture 2" descr="https://static01.nyt.com/science/gifs/Horse_108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31" y="1401621"/>
            <a:ext cx="6025879" cy="22502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stretch>
            <a:fillRect/>
          </a:stretch>
        </p:blipFill>
        <p:spPr>
          <a:xfrm>
            <a:off x="6462210" y="1230189"/>
            <a:ext cx="2398759" cy="2910161"/>
          </a:xfrm>
          <a:prstGeom prst="rect">
            <a:avLst/>
          </a:prstGeom>
        </p:spPr>
      </p:pic>
    </p:spTree>
    <p:extLst>
      <p:ext uri="{BB962C8B-B14F-4D97-AF65-F5344CB8AC3E}">
        <p14:creationId xmlns:p14="http://schemas.microsoft.com/office/powerpoint/2010/main" val="1351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36585" y="3246825"/>
            <a:ext cx="7895635" cy="584775"/>
          </a:xfrm>
          <a:prstGeom prst="rect">
            <a:avLst/>
          </a:prstGeom>
          <a:noFill/>
        </p:spPr>
        <p:txBody>
          <a:bodyPr wrap="square" rtlCol="0">
            <a:spAutoFit/>
          </a:bodyPr>
          <a:lstStyle/>
          <a:p>
            <a:pPr algn="ctr"/>
            <a:r>
              <a:rPr lang="en-US" altLang="zh-CN" sz="3200" dirty="0">
                <a:solidFill>
                  <a:schemeClr val="bg1"/>
                </a:solidFill>
                <a:latin typeface="+mj-ea"/>
                <a:ea typeface="+mj-ea"/>
              </a:rPr>
              <a:t>2.</a:t>
            </a:r>
            <a:r>
              <a:rPr lang="zh-CN" altLang="en-US" sz="3200" dirty="0">
                <a:solidFill>
                  <a:schemeClr val="bg1"/>
                </a:solidFill>
                <a:latin typeface="+mj-ea"/>
                <a:ea typeface="+mj-ea"/>
              </a:rPr>
              <a:t>神经网络诞生的定义</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11</a:t>
            </a:fld>
            <a:endParaRPr lang="zh-CN" altLang="en-US"/>
          </a:p>
        </p:txBody>
      </p:sp>
    </p:spTree>
    <p:extLst>
      <p:ext uri="{BB962C8B-B14F-4D97-AF65-F5344CB8AC3E}">
        <p14:creationId xmlns:p14="http://schemas.microsoft.com/office/powerpoint/2010/main" val="38710894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E7FA32-87E5-7F47-B3F4-14187AFFD2E7}"/>
              </a:ext>
            </a:extLst>
          </p:cNvPr>
          <p:cNvSpPr>
            <a:spLocks noGrp="1"/>
          </p:cNvSpPr>
          <p:nvPr>
            <p:ph type="sldNum" sz="quarter" idx="12"/>
          </p:nvPr>
        </p:nvSpPr>
        <p:spPr/>
        <p:txBody>
          <a:bodyPr/>
          <a:lstStyle/>
          <a:p>
            <a:fld id="{59FDECE3-04E0-41EC-B771-5AB4EF38E9D3}" type="slidenum">
              <a:rPr lang="zh-CN" altLang="en-US" smtClean="0"/>
              <a:pPr/>
              <a:t>12</a:t>
            </a:fld>
            <a:endParaRPr lang="zh-CN" altLang="en-US"/>
          </a:p>
        </p:txBody>
      </p:sp>
      <p:pic>
        <p:nvPicPr>
          <p:cNvPr id="9218" name="Picture 2" descr="Teuvo Kohonen - Wikipedia">
            <a:extLst>
              <a:ext uri="{FF2B5EF4-FFF2-40B4-BE49-F238E27FC236}">
                <a16:creationId xmlns:a16="http://schemas.microsoft.com/office/drawing/2014/main" id="{32987D93-5320-D448-8202-888CAE89E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125" y="321500"/>
            <a:ext cx="2820897" cy="353020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2D8885A-9B89-6D41-84B7-A704D01F8654}"/>
              </a:ext>
            </a:extLst>
          </p:cNvPr>
          <p:cNvSpPr/>
          <p:nvPr/>
        </p:nvSpPr>
        <p:spPr>
          <a:xfrm>
            <a:off x="431540" y="1131590"/>
            <a:ext cx="4572000" cy="2224583"/>
          </a:xfrm>
          <a:prstGeom prst="rect">
            <a:avLst/>
          </a:prstGeom>
        </p:spPr>
        <p:txBody>
          <a:bodyPr>
            <a:spAutoFit/>
          </a:bodyPr>
          <a:lstStyle/>
          <a:p>
            <a:pPr indent="269875" algn="just" fontAlgn="auto">
              <a:lnSpc>
                <a:spcPct val="200000"/>
              </a:lnSpc>
              <a:spcAft>
                <a:spcPts val="600"/>
              </a:spcAft>
            </a:pPr>
            <a:r>
              <a:rPr lang="zh-CN" altLang="zh-CN" kern="100" dirty="0">
                <a:solidFill>
                  <a:srgbClr val="4774C5"/>
                </a:solidFill>
                <a:latin typeface="Times New Roman" panose="02020603050405020304" pitchFamily="18" charset="0"/>
                <a:ea typeface="楷体_GB2312"/>
                <a:cs typeface="Times New Roman" panose="02020603050405020304" pitchFamily="18" charset="0"/>
              </a:rPr>
              <a:t>“人工神经网络是一种由具有自适应性的简单单元构成的广泛并行互联的网络，它的组织结构能够模拟生物神经系统对真实世界所做出的交互反应。”</a:t>
            </a:r>
            <a:endParaRPr lang="zh-CN" altLang="zh-CN" sz="1600" kern="100" dirty="0">
              <a:effectLst/>
              <a:latin typeface="Times New Roman" panose="02020603050405020304" pitchFamily="18" charset="0"/>
              <a:ea typeface="方正书宋简体"/>
            </a:endParaRPr>
          </a:p>
        </p:txBody>
      </p:sp>
      <p:sp>
        <p:nvSpPr>
          <p:cNvPr id="4" name="矩形 3">
            <a:extLst>
              <a:ext uri="{FF2B5EF4-FFF2-40B4-BE49-F238E27FC236}">
                <a16:creationId xmlns:a16="http://schemas.microsoft.com/office/drawing/2014/main" id="{4E39CFC3-0C9B-7146-A0C5-49B5DF12B724}"/>
              </a:ext>
            </a:extLst>
          </p:cNvPr>
          <p:cNvSpPr/>
          <p:nvPr/>
        </p:nvSpPr>
        <p:spPr>
          <a:xfrm>
            <a:off x="1392425" y="4501538"/>
            <a:ext cx="7740860" cy="338554"/>
          </a:xfrm>
          <a:prstGeom prst="rect">
            <a:avLst/>
          </a:prstGeom>
        </p:spPr>
        <p:txBody>
          <a:bodyPr wrap="square">
            <a:spAutoFit/>
          </a:bodyPr>
          <a:lstStyle/>
          <a:p>
            <a:r>
              <a:rPr lang="zh-CN" altLang="en-US" sz="1600" dirty="0">
                <a:solidFill>
                  <a:srgbClr val="4D5156"/>
                </a:solidFill>
                <a:latin typeface="STXinwei" panose="02010800040101010101" pitchFamily="2" charset="-122"/>
                <a:ea typeface="STXinwei" panose="02010800040101010101" pitchFamily="2" charset="-122"/>
              </a:rPr>
              <a:t>图沃</a:t>
            </a:r>
            <a:r>
              <a:rPr lang="en-US" altLang="zh-CN" sz="1600" dirty="0">
                <a:solidFill>
                  <a:srgbClr val="4D5156"/>
                </a:solidFill>
                <a:latin typeface="STXinwei" panose="02010800040101010101" pitchFamily="2" charset="-122"/>
                <a:ea typeface="STXinwei" panose="02010800040101010101" pitchFamily="2" charset="-122"/>
              </a:rPr>
              <a:t>·</a:t>
            </a:r>
            <a:r>
              <a:rPr lang="zh-CN" altLang="en-US" sz="1600" dirty="0">
                <a:solidFill>
                  <a:srgbClr val="4D5156"/>
                </a:solidFill>
                <a:latin typeface="STXinwei" panose="02010800040101010101" pitchFamily="2" charset="-122"/>
                <a:ea typeface="STXinwei" panose="02010800040101010101" pitchFamily="2" charset="-122"/>
              </a:rPr>
              <a:t>卡莱维</a:t>
            </a:r>
            <a:r>
              <a:rPr lang="en-US" altLang="zh-CN" sz="1600" dirty="0">
                <a:solidFill>
                  <a:srgbClr val="4D5156"/>
                </a:solidFill>
                <a:latin typeface="STXinwei" panose="02010800040101010101" pitchFamily="2" charset="-122"/>
                <a:ea typeface="STXinwei" panose="02010800040101010101" pitchFamily="2" charset="-122"/>
              </a:rPr>
              <a:t>·</a:t>
            </a:r>
            <a:r>
              <a:rPr lang="zh-CN" altLang="en-US" sz="1600" dirty="0">
                <a:solidFill>
                  <a:srgbClr val="4D5156"/>
                </a:solidFill>
                <a:latin typeface="STXinwei" panose="02010800040101010101" pitchFamily="2" charset="-122"/>
                <a:ea typeface="STXinwei" panose="02010800040101010101" pitchFamily="2" charset="-122"/>
              </a:rPr>
              <a:t>科霍宁（</a:t>
            </a:r>
            <a:r>
              <a:rPr lang="en-US" altLang="zh-CN" sz="1600" dirty="0" err="1">
                <a:solidFill>
                  <a:srgbClr val="4D5156"/>
                </a:solidFill>
                <a:latin typeface="STXinwei" panose="02010800040101010101" pitchFamily="2" charset="-122"/>
                <a:ea typeface="STXinwei" panose="02010800040101010101" pitchFamily="2" charset="-122"/>
              </a:rPr>
              <a:t>Teuvo</a:t>
            </a:r>
            <a:r>
              <a:rPr lang="en-US" altLang="zh-CN" sz="1600" dirty="0">
                <a:solidFill>
                  <a:srgbClr val="4D5156"/>
                </a:solidFill>
                <a:latin typeface="STXinwei" panose="02010800040101010101" pitchFamily="2" charset="-122"/>
                <a:ea typeface="STXinwei" panose="02010800040101010101" pitchFamily="2" charset="-122"/>
              </a:rPr>
              <a:t> </a:t>
            </a:r>
            <a:r>
              <a:rPr lang="en-US" altLang="zh-CN" sz="1600" dirty="0" err="1">
                <a:solidFill>
                  <a:srgbClr val="4D5156"/>
                </a:solidFill>
                <a:latin typeface="STXinwei" panose="02010800040101010101" pitchFamily="2" charset="-122"/>
                <a:ea typeface="STXinwei" panose="02010800040101010101" pitchFamily="2" charset="-122"/>
              </a:rPr>
              <a:t>Kalevi</a:t>
            </a:r>
            <a:r>
              <a:rPr lang="en-US" altLang="zh-CN" sz="1600" dirty="0">
                <a:solidFill>
                  <a:srgbClr val="4D5156"/>
                </a:solidFill>
                <a:latin typeface="STXinwei" panose="02010800040101010101" pitchFamily="2" charset="-122"/>
                <a:ea typeface="STXinwei" panose="02010800040101010101" pitchFamily="2" charset="-122"/>
              </a:rPr>
              <a:t> </a:t>
            </a:r>
            <a:r>
              <a:rPr lang="en-US" altLang="zh-CN" sz="1600" dirty="0" err="1">
                <a:solidFill>
                  <a:srgbClr val="4D5156"/>
                </a:solidFill>
                <a:latin typeface="STXinwei" panose="02010800040101010101" pitchFamily="2" charset="-122"/>
                <a:ea typeface="STXinwei" panose="02010800040101010101" pitchFamily="2" charset="-122"/>
              </a:rPr>
              <a:t>Kohonen</a:t>
            </a:r>
            <a:r>
              <a:rPr lang="zh-CN" altLang="en-US" sz="1600" dirty="0">
                <a:solidFill>
                  <a:srgbClr val="4D5156"/>
                </a:solidFill>
                <a:latin typeface="STXinwei" panose="02010800040101010101" pitchFamily="2" charset="-122"/>
                <a:ea typeface="STXinwei" panose="02010800040101010101" pitchFamily="2" charset="-122"/>
              </a:rPr>
              <a:t>）是芬兰著名的学者和研究人员。</a:t>
            </a:r>
            <a:endParaRPr lang="zh-CN" altLang="en-US" sz="16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22100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828800" y="514351"/>
            <a:ext cx="58864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en-US" sz="2700"/>
              <a:t>Neurons vs. Units (1)</a:t>
            </a:r>
            <a:endParaRPr lang="en-US" altLang="en-US">
              <a:latin typeface="Times New Roman" charset="0"/>
            </a:endParaRPr>
          </a:p>
        </p:txBody>
      </p:sp>
      <p:sp>
        <p:nvSpPr>
          <p:cNvPr id="13315" name="Text Box 3"/>
          <p:cNvSpPr txBox="1">
            <a:spLocks noChangeArrowheads="1"/>
          </p:cNvSpPr>
          <p:nvPr/>
        </p:nvSpPr>
        <p:spPr bwMode="auto">
          <a:xfrm>
            <a:off x="1428750" y="1828800"/>
            <a:ext cx="634365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400"/>
              <a:t>- Each element of NN is a node called </a:t>
            </a:r>
            <a:r>
              <a:rPr lang="en-US" altLang="en-US" sz="2400">
                <a:solidFill>
                  <a:srgbClr val="FF0000"/>
                </a:solidFill>
              </a:rPr>
              <a:t>unit.</a:t>
            </a:r>
          </a:p>
          <a:p>
            <a:endParaRPr lang="en-US" altLang="en-US" sz="2400"/>
          </a:p>
          <a:p>
            <a:endParaRPr lang="en-US" altLang="en-US" sz="2400"/>
          </a:p>
          <a:p>
            <a:r>
              <a:rPr lang="en-US" altLang="en-US" sz="2400"/>
              <a:t>- Units are connected by </a:t>
            </a:r>
            <a:r>
              <a:rPr lang="en-US" altLang="en-US" sz="2400">
                <a:solidFill>
                  <a:srgbClr val="FF0000"/>
                </a:solidFill>
              </a:rPr>
              <a:t>links.</a:t>
            </a:r>
          </a:p>
          <a:p>
            <a:endParaRPr lang="en-US" altLang="en-US" sz="2400"/>
          </a:p>
          <a:p>
            <a:endParaRPr lang="en-US" altLang="en-US" sz="2400"/>
          </a:p>
          <a:p>
            <a:r>
              <a:rPr lang="en-US" altLang="en-US" sz="2400"/>
              <a:t>- Each link has a </a:t>
            </a:r>
            <a:r>
              <a:rPr lang="en-US" altLang="en-US" sz="2400">
                <a:solidFill>
                  <a:srgbClr val="FF0000"/>
                </a:solidFill>
              </a:rPr>
              <a:t>numeric weight</a:t>
            </a:r>
            <a:r>
              <a:rPr lang="en-US" altLang="en-US" sz="2400"/>
              <a:t>.</a:t>
            </a:r>
          </a:p>
        </p:txBody>
      </p:sp>
    </p:spTree>
    <p:extLst>
      <p:ext uri="{BB962C8B-B14F-4D97-AF65-F5344CB8AC3E}">
        <p14:creationId xmlns:p14="http://schemas.microsoft.com/office/powerpoint/2010/main" val="2202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61F4EA8-8C3B-1A45-9ED9-D5D833FEF9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1000"/>
            <a:ext cx="6057900" cy="2590800"/>
          </a:xfrm>
          <a:prstGeom prst="rect">
            <a:avLst/>
          </a:prstGeom>
        </p:spPr>
      </p:pic>
      <p:pic>
        <p:nvPicPr>
          <p:cNvPr id="2" name="图片 1"/>
          <p:cNvPicPr>
            <a:picLocks noChangeAspect="1"/>
          </p:cNvPicPr>
          <p:nvPr/>
        </p:nvPicPr>
        <p:blipFill>
          <a:blip r:embed="rId3"/>
          <a:stretch>
            <a:fillRect/>
          </a:stretch>
        </p:blipFill>
        <p:spPr>
          <a:xfrm>
            <a:off x="6591300" y="1651000"/>
            <a:ext cx="2082800" cy="2590800"/>
          </a:xfrm>
          <a:prstGeom prst="rect">
            <a:avLst/>
          </a:prstGeom>
        </p:spPr>
      </p:pic>
      <p:sp>
        <p:nvSpPr>
          <p:cNvPr id="14338" name="Rectangle 2"/>
          <p:cNvSpPr>
            <a:spLocks noGrp="1" noChangeArrowheads="1"/>
          </p:cNvSpPr>
          <p:nvPr>
            <p:ph type="title"/>
          </p:nvPr>
        </p:nvSpPr>
        <p:spPr>
          <a:xfrm>
            <a:off x="457200" y="205979"/>
            <a:ext cx="8229600" cy="857250"/>
          </a:xfrm>
        </p:spPr>
        <p:txBody>
          <a:bodyPr anchor="ctr">
            <a:normAutofit/>
          </a:bodyPr>
          <a:lstStyle/>
          <a:p>
            <a:pPr eaLnBrk="1" hangingPunct="1"/>
            <a:r>
              <a:rPr lang="en-US" altLang="zh-CN"/>
              <a:t>Neurons vs units (2)</a:t>
            </a:r>
          </a:p>
        </p:txBody>
      </p:sp>
    </p:spTree>
    <p:extLst>
      <p:ext uri="{BB962C8B-B14F-4D97-AF65-F5344CB8AC3E}">
        <p14:creationId xmlns:p14="http://schemas.microsoft.com/office/powerpoint/2010/main" val="172325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36585" y="3246825"/>
            <a:ext cx="7895635" cy="584775"/>
          </a:xfrm>
          <a:prstGeom prst="rect">
            <a:avLst/>
          </a:prstGeom>
          <a:noFill/>
        </p:spPr>
        <p:txBody>
          <a:bodyPr wrap="square" rtlCol="0">
            <a:spAutoFit/>
          </a:bodyPr>
          <a:lstStyle/>
          <a:p>
            <a:pPr algn="ctr"/>
            <a:r>
              <a:rPr lang="en-US" altLang="zh-CN" sz="3200" dirty="0">
                <a:solidFill>
                  <a:schemeClr val="bg1"/>
                </a:solidFill>
                <a:latin typeface="+mj-ea"/>
                <a:ea typeface="+mj-ea"/>
              </a:rPr>
              <a:t>3.</a:t>
            </a:r>
            <a:r>
              <a:rPr lang="zh-CN" altLang="en-US" sz="3200" dirty="0">
                <a:solidFill>
                  <a:schemeClr val="bg1"/>
                </a:solidFill>
                <a:latin typeface="+mj-ea"/>
                <a:ea typeface="+mj-ea"/>
              </a:rPr>
              <a:t>神经网络的原子单元</a:t>
            </a:r>
            <a:r>
              <a:rPr lang="en-US" altLang="zh-CN" sz="3200" dirty="0">
                <a:solidFill>
                  <a:schemeClr val="bg1"/>
                </a:solidFill>
                <a:latin typeface="+mj-ea"/>
                <a:ea typeface="+mj-ea"/>
              </a:rPr>
              <a:t>——</a:t>
            </a:r>
            <a:r>
              <a:rPr lang="zh-CN" altLang="en-US" sz="3200" dirty="0">
                <a:solidFill>
                  <a:schemeClr val="bg1"/>
                </a:solidFill>
                <a:latin typeface="+mj-ea"/>
                <a:ea typeface="+mj-ea"/>
              </a:rPr>
              <a:t>感知机</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15</a:t>
            </a:fld>
            <a:endParaRPr lang="zh-CN" altLang="en-US"/>
          </a:p>
        </p:txBody>
      </p:sp>
    </p:spTree>
    <p:extLst>
      <p:ext uri="{BB962C8B-B14F-4D97-AF65-F5344CB8AC3E}">
        <p14:creationId xmlns:p14="http://schemas.microsoft.com/office/powerpoint/2010/main" val="26191569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16</a:t>
            </a:fld>
            <a:endParaRPr lang="zh-CN" altLang="en-US"/>
          </a:p>
        </p:txBody>
      </p:sp>
      <p:pic>
        <p:nvPicPr>
          <p:cNvPr id="3" name="图片 2"/>
          <p:cNvPicPr/>
          <p:nvPr/>
        </p:nvPicPr>
        <p:blipFill>
          <a:blip r:embed="rId2"/>
          <a:stretch>
            <a:fillRect/>
          </a:stretch>
        </p:blipFill>
        <p:spPr>
          <a:xfrm>
            <a:off x="386535" y="681540"/>
            <a:ext cx="3625850" cy="2914650"/>
          </a:xfrm>
          <a:prstGeom prst="rect">
            <a:avLst/>
          </a:prstGeom>
        </p:spPr>
      </p:pic>
      <p:sp>
        <p:nvSpPr>
          <p:cNvPr id="4" name="矩形 3"/>
          <p:cNvSpPr/>
          <p:nvPr/>
        </p:nvSpPr>
        <p:spPr>
          <a:xfrm>
            <a:off x="476545" y="3785230"/>
            <a:ext cx="3185487" cy="369332"/>
          </a:xfrm>
          <a:prstGeom prst="rect">
            <a:avLst/>
          </a:prstGeom>
        </p:spPr>
        <p:txBody>
          <a:bodyPr wrap="none">
            <a:spAutoFit/>
          </a:bodyPr>
          <a:lstStyle/>
          <a:p>
            <a:r>
              <a:rPr lang="zh-CN" altLang="zh-CN" kern="100" dirty="0">
                <a:latin typeface="Times New Roman" charset="0"/>
                <a:cs typeface="Times New Roman" charset="0"/>
              </a:rPr>
              <a:t>罗森布拉特（右）和合作伙伴</a:t>
            </a:r>
            <a:endParaRPr lang="zh-CN" altLang="en-US" dirty="0"/>
          </a:p>
        </p:txBody>
      </p:sp>
      <p:pic>
        <p:nvPicPr>
          <p:cNvPr id="5" name="图片 4" descr="Z:\Mac 上的 yhilly\微云同步盘\1-deep learning图书\book-writing\pics\chap06\Perceptron.jpg"/>
          <p:cNvPicPr/>
          <p:nvPr/>
        </p:nvPicPr>
        <p:blipFill rotWithShape="1">
          <a:blip r:embed="rId3">
            <a:extLst>
              <a:ext uri="{28A0092B-C50C-407E-A947-70E740481C1C}">
                <a14:useLocalDpi xmlns:a14="http://schemas.microsoft.com/office/drawing/2010/main" val="0"/>
              </a:ext>
            </a:extLst>
          </a:blip>
          <a:srcRect r="6713"/>
          <a:stretch/>
        </p:blipFill>
        <p:spPr bwMode="auto">
          <a:xfrm>
            <a:off x="4096290" y="1302567"/>
            <a:ext cx="4920615" cy="2032635"/>
          </a:xfrm>
          <a:prstGeom prst="rect">
            <a:avLst/>
          </a:prstGeom>
          <a:noFill/>
          <a:ln>
            <a:noFill/>
          </a:ln>
          <a:extLst>
            <a:ext uri="{53640926-AAD7-44D8-BBD7-CCE9431645EC}">
              <a14:shadowObscured xmlns:a14="http://schemas.microsoft.com/office/drawing/2010/main"/>
            </a:ext>
          </a:extLst>
        </p:spPr>
      </p:pic>
      <p:sp>
        <p:nvSpPr>
          <p:cNvPr id="6" name="矩形 5"/>
          <p:cNvSpPr/>
          <p:nvPr/>
        </p:nvSpPr>
        <p:spPr>
          <a:xfrm>
            <a:off x="5787135" y="3651870"/>
            <a:ext cx="2383986" cy="369332"/>
          </a:xfrm>
          <a:prstGeom prst="rect">
            <a:avLst/>
          </a:prstGeom>
        </p:spPr>
        <p:txBody>
          <a:bodyPr wrap="none">
            <a:spAutoFit/>
          </a:bodyPr>
          <a:lstStyle/>
          <a:p>
            <a:r>
              <a:rPr lang="zh-CN" altLang="zh-CN" kern="100" dirty="0">
                <a:latin typeface="Times New Roman" charset="0"/>
                <a:cs typeface="Times New Roman" charset="0"/>
              </a:rPr>
              <a:t>感知机</a:t>
            </a:r>
            <a:r>
              <a:rPr lang="zh-CN" altLang="en-US" kern="100" dirty="0">
                <a:latin typeface="Times New Roman" charset="0"/>
                <a:cs typeface="Times New Roman" charset="0"/>
              </a:rPr>
              <a:t>（</a:t>
            </a:r>
            <a:r>
              <a:rPr lang="en-US" altLang="zh-CN" kern="100" dirty="0">
                <a:latin typeface="Times New Roman" charset="0"/>
                <a:cs typeface="Times New Roman" charset="0"/>
              </a:rPr>
              <a:t>perceptron</a:t>
            </a:r>
            <a:r>
              <a:rPr lang="zh-CN" altLang="en-US" kern="100" dirty="0">
                <a:latin typeface="Times New Roman" charset="0"/>
                <a:cs typeface="Times New Roman" charset="0"/>
              </a:rPr>
              <a:t>）</a:t>
            </a:r>
            <a:r>
              <a:rPr lang="zh-CN" altLang="zh-CN" dirty="0"/>
              <a:t> </a:t>
            </a:r>
            <a:endParaRPr lang="zh-CN" altLang="en-US" dirty="0"/>
          </a:p>
        </p:txBody>
      </p:sp>
    </p:spTree>
    <p:extLst>
      <p:ext uri="{BB962C8B-B14F-4D97-AF65-F5344CB8AC3E}">
        <p14:creationId xmlns:p14="http://schemas.microsoft.com/office/powerpoint/2010/main" val="131833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17</a:t>
            </a:fld>
            <a:endParaRPr lang="zh-CN" altLang="en-US"/>
          </a:p>
        </p:txBody>
      </p:sp>
      <p:pic>
        <p:nvPicPr>
          <p:cNvPr id="3" name="图片 2"/>
          <p:cNvPicPr>
            <a:picLocks noChangeAspect="1"/>
          </p:cNvPicPr>
          <p:nvPr/>
        </p:nvPicPr>
        <p:blipFill>
          <a:blip r:embed="rId2"/>
          <a:stretch>
            <a:fillRect/>
          </a:stretch>
        </p:blipFill>
        <p:spPr>
          <a:xfrm>
            <a:off x="1575276" y="0"/>
            <a:ext cx="5993448" cy="5143500"/>
          </a:xfrm>
          <a:prstGeom prst="rect">
            <a:avLst/>
          </a:prstGeom>
        </p:spPr>
      </p:pic>
    </p:spTree>
    <p:extLst>
      <p:ext uri="{BB962C8B-B14F-4D97-AF65-F5344CB8AC3E}">
        <p14:creationId xmlns:p14="http://schemas.microsoft.com/office/powerpoint/2010/main" val="48260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18</a:t>
            </a:fld>
            <a:endParaRPr lang="zh-CN" altLang="en-US"/>
          </a:p>
        </p:txBody>
      </p:sp>
      <p:pic>
        <p:nvPicPr>
          <p:cNvPr id="3" name="图片 2"/>
          <p:cNvPicPr>
            <a:picLocks noChangeAspect="1"/>
          </p:cNvPicPr>
          <p:nvPr/>
        </p:nvPicPr>
        <p:blipFill>
          <a:blip r:embed="rId2"/>
          <a:stretch>
            <a:fillRect/>
          </a:stretch>
        </p:blipFill>
        <p:spPr>
          <a:xfrm>
            <a:off x="457200" y="0"/>
            <a:ext cx="8229600" cy="5143500"/>
          </a:xfrm>
          <a:prstGeom prst="rect">
            <a:avLst/>
          </a:prstGeom>
        </p:spPr>
      </p:pic>
    </p:spTree>
    <p:extLst>
      <p:ext uri="{BB962C8B-B14F-4D97-AF65-F5344CB8AC3E}">
        <p14:creationId xmlns:p14="http://schemas.microsoft.com/office/powerpoint/2010/main" val="63632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28800" y="514351"/>
            <a:ext cx="5886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en-US" sz="3200" dirty="0" err="1">
                <a:solidFill>
                  <a:srgbClr val="00B0F0"/>
                </a:solidFill>
                <a:latin typeface="Times New Roman" charset="0"/>
              </a:rPr>
              <a:t>神经网络中的两种运算</a:t>
            </a:r>
            <a:endParaRPr lang="en-US" altLang="en-US" sz="3200" dirty="0">
              <a:solidFill>
                <a:srgbClr val="00B0F0"/>
              </a:solidFill>
              <a:latin typeface="Times New Roman" charset="0"/>
            </a:endParaRPr>
          </a:p>
        </p:txBody>
      </p:sp>
      <p:sp>
        <p:nvSpPr>
          <p:cNvPr id="19459" name="Text Box 3"/>
          <p:cNvSpPr txBox="1">
            <a:spLocks noChangeArrowheads="1"/>
          </p:cNvSpPr>
          <p:nvPr/>
        </p:nvSpPr>
        <p:spPr bwMode="auto">
          <a:xfrm>
            <a:off x="386535" y="1371600"/>
            <a:ext cx="850594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2400" dirty="0">
                <a:solidFill>
                  <a:srgbClr val="FF0000"/>
                </a:solidFill>
              </a:rPr>
              <a:t>- There are </a:t>
            </a:r>
            <a:r>
              <a:rPr lang="en-US" altLang="en-US" sz="2400" b="1" dirty="0">
                <a:solidFill>
                  <a:srgbClr val="FF0000"/>
                </a:solidFill>
              </a:rPr>
              <a:t>2 types of components:</a:t>
            </a:r>
            <a:r>
              <a:rPr lang="en-US" altLang="en-US" sz="2400" dirty="0"/>
              <a:t> </a:t>
            </a:r>
            <a:r>
              <a:rPr lang="en-US" altLang="en-US" sz="2400" dirty="0">
                <a:solidFill>
                  <a:schemeClr val="accent2"/>
                </a:solidFill>
              </a:rPr>
              <a:t>Linear</a:t>
            </a:r>
            <a:r>
              <a:rPr lang="en-US" altLang="en-US" sz="2400" dirty="0"/>
              <a:t> and </a:t>
            </a:r>
            <a:r>
              <a:rPr lang="en-US" altLang="en-US" sz="2400" dirty="0">
                <a:solidFill>
                  <a:schemeClr val="hlink"/>
                </a:solidFill>
              </a:rPr>
              <a:t>Non-linear</a:t>
            </a:r>
            <a:r>
              <a:rPr lang="en-US" altLang="en-US" sz="2400" dirty="0"/>
              <a:t>.</a:t>
            </a:r>
          </a:p>
          <a:p>
            <a:endParaRPr lang="en-US" altLang="en-US" sz="2400" dirty="0"/>
          </a:p>
          <a:p>
            <a:r>
              <a:rPr lang="en-US" altLang="en-US" sz="2400" dirty="0"/>
              <a:t>- </a:t>
            </a:r>
            <a:r>
              <a:rPr lang="en-US" altLang="en-US" sz="2400" b="1" dirty="0">
                <a:solidFill>
                  <a:srgbClr val="FF0000"/>
                </a:solidFill>
              </a:rPr>
              <a:t>Linear:</a:t>
            </a:r>
            <a:r>
              <a:rPr lang="en-US" altLang="en-US" sz="2400" dirty="0"/>
              <a:t> Input function</a:t>
            </a:r>
            <a:r>
              <a:rPr lang="zh-CN" altLang="en-US" sz="2400" dirty="0"/>
              <a:t>（线性求和）</a:t>
            </a:r>
            <a:endParaRPr lang="en-US" altLang="en-US" sz="2400" dirty="0"/>
          </a:p>
          <a:p>
            <a:r>
              <a:rPr lang="en-US" altLang="en-US" sz="2400" dirty="0"/>
              <a:t>	- calculate weighted sum of all inputs.</a:t>
            </a:r>
          </a:p>
          <a:p>
            <a:endParaRPr lang="en-US" altLang="en-US" sz="2400" dirty="0"/>
          </a:p>
          <a:p>
            <a:r>
              <a:rPr lang="en-US" altLang="en-US" sz="2400" dirty="0"/>
              <a:t>- </a:t>
            </a:r>
            <a:r>
              <a:rPr lang="en-US" altLang="en-US" sz="2400" b="1" dirty="0">
                <a:solidFill>
                  <a:srgbClr val="FF0000"/>
                </a:solidFill>
              </a:rPr>
              <a:t>Non-linear:</a:t>
            </a:r>
            <a:r>
              <a:rPr lang="en-US" altLang="en-US" sz="2400" dirty="0"/>
              <a:t> </a:t>
            </a:r>
            <a:r>
              <a:rPr lang="en-US" altLang="en-US" sz="2400" dirty="0">
                <a:solidFill>
                  <a:schemeClr val="accent2"/>
                </a:solidFill>
              </a:rPr>
              <a:t>Activation function</a:t>
            </a:r>
            <a:r>
              <a:rPr lang="zh-CN" altLang="en-US" sz="2400" dirty="0">
                <a:solidFill>
                  <a:schemeClr val="accent2"/>
                </a:solidFill>
              </a:rPr>
              <a:t>（非线性激活）</a:t>
            </a:r>
            <a:endParaRPr lang="en-US" altLang="en-US" sz="2400" dirty="0">
              <a:solidFill>
                <a:schemeClr val="accent2"/>
              </a:solidFill>
            </a:endParaRPr>
          </a:p>
          <a:p>
            <a:r>
              <a:rPr lang="en-US" altLang="en-US" sz="2400" dirty="0"/>
              <a:t>	- </a:t>
            </a:r>
            <a:r>
              <a:rPr lang="en-US" altLang="en-US" sz="2400" dirty="0">
                <a:solidFill>
                  <a:srgbClr val="FF0000"/>
                </a:solidFill>
              </a:rPr>
              <a:t>transform</a:t>
            </a:r>
            <a:r>
              <a:rPr lang="en-US" altLang="en-US" sz="2400" dirty="0"/>
              <a:t> sum into activation level.</a:t>
            </a:r>
          </a:p>
        </p:txBody>
      </p:sp>
    </p:spTree>
    <p:extLst>
      <p:ext uri="{BB962C8B-B14F-4D97-AF65-F5344CB8AC3E}">
        <p14:creationId xmlns:p14="http://schemas.microsoft.com/office/powerpoint/2010/main" val="2070023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36585" y="3246825"/>
            <a:ext cx="7895635" cy="584775"/>
          </a:xfrm>
          <a:prstGeom prst="rect">
            <a:avLst/>
          </a:prstGeom>
          <a:noFill/>
        </p:spPr>
        <p:txBody>
          <a:bodyPr wrap="square" rtlCol="0">
            <a:spAutoFit/>
          </a:bodyPr>
          <a:lstStyle/>
          <a:p>
            <a:pPr algn="ctr"/>
            <a:r>
              <a:rPr lang="en-US" altLang="zh-CN" sz="3200" dirty="0">
                <a:solidFill>
                  <a:schemeClr val="bg1"/>
                </a:solidFill>
                <a:latin typeface="+mj-ea"/>
                <a:ea typeface="+mj-ea"/>
              </a:rPr>
              <a:t>1.</a:t>
            </a:r>
            <a:r>
              <a:rPr lang="zh-CN" altLang="en-US" sz="3200" dirty="0">
                <a:solidFill>
                  <a:schemeClr val="bg1"/>
                </a:solidFill>
                <a:latin typeface="+mj-ea"/>
                <a:ea typeface="+mj-ea"/>
              </a:rPr>
              <a:t>神经网络诞生的背景</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2</a:t>
            </a:fld>
            <a:endParaRPr lang="zh-CN" altLang="en-US"/>
          </a:p>
        </p:txBody>
      </p:sp>
    </p:spTree>
    <p:extLst>
      <p:ext uri="{BB962C8B-B14F-4D97-AF65-F5344CB8AC3E}">
        <p14:creationId xmlns:p14="http://schemas.microsoft.com/office/powerpoint/2010/main" val="12770985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268EED-61F4-41C6-9618-732D20E615CC}"/>
              </a:ext>
            </a:extLst>
          </p:cNvPr>
          <p:cNvSpPr txBox="1"/>
          <p:nvPr/>
        </p:nvSpPr>
        <p:spPr>
          <a:xfrm>
            <a:off x="742950" y="457200"/>
            <a:ext cx="2417650" cy="369332"/>
          </a:xfrm>
          <a:prstGeom prst="rect">
            <a:avLst/>
          </a:prstGeom>
          <a:noFill/>
        </p:spPr>
        <p:txBody>
          <a:bodyPr wrap="none" rtlCol="0">
            <a:spAutoFit/>
          </a:bodyPr>
          <a:lstStyle/>
          <a:p>
            <a:r>
              <a:rPr lang="en-AU" dirty="0"/>
              <a:t>Training a perceptron</a:t>
            </a:r>
            <a:endParaRPr lang="en-US" dirty="0"/>
          </a:p>
        </p:txBody>
      </p:sp>
      <p:sp>
        <p:nvSpPr>
          <p:cNvPr id="3" name="Oval 2">
            <a:extLst>
              <a:ext uri="{FF2B5EF4-FFF2-40B4-BE49-F238E27FC236}">
                <a16:creationId xmlns:a16="http://schemas.microsoft.com/office/drawing/2014/main" id="{5235C262-4BD9-4163-91C7-AF82159CC063}"/>
              </a:ext>
            </a:extLst>
          </p:cNvPr>
          <p:cNvSpPr/>
          <p:nvPr/>
        </p:nvSpPr>
        <p:spPr>
          <a:xfrm>
            <a:off x="1771650" y="1543050"/>
            <a:ext cx="514350" cy="51435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 name="Straight Arrow Connector 3">
            <a:extLst>
              <a:ext uri="{FF2B5EF4-FFF2-40B4-BE49-F238E27FC236}">
                <a16:creationId xmlns:a16="http://schemas.microsoft.com/office/drawing/2014/main" id="{9D3CC735-CEC4-4DE5-9547-92988F808045}"/>
              </a:ext>
            </a:extLst>
          </p:cNvPr>
          <p:cNvCxnSpPr/>
          <p:nvPr/>
        </p:nvCxnSpPr>
        <p:spPr>
          <a:xfrm>
            <a:off x="2298939" y="1797528"/>
            <a:ext cx="4000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8FAA81-CC18-4FAE-B53E-D912DA6CF145}"/>
              </a:ext>
            </a:extLst>
          </p:cNvPr>
          <p:cNvSpPr txBox="1"/>
          <p:nvPr/>
        </p:nvSpPr>
        <p:spPr>
          <a:xfrm>
            <a:off x="2686050" y="1657351"/>
            <a:ext cx="742950" cy="276999"/>
          </a:xfrm>
          <a:prstGeom prst="rect">
            <a:avLst/>
          </a:prstGeom>
          <a:noFill/>
          <a:ln>
            <a:noFill/>
          </a:ln>
        </p:spPr>
        <p:txBody>
          <a:bodyPr wrap="square" rtlCol="0">
            <a:spAutoFit/>
          </a:bodyPr>
          <a:lstStyle/>
          <a:p>
            <a:pPr algn="ctr"/>
            <a:r>
              <a:rPr lang="en-AU" sz="1200" dirty="0"/>
              <a:t>Output</a:t>
            </a:r>
            <a:endParaRPr lang="en-US" sz="1200" dirty="0"/>
          </a:p>
        </p:txBody>
      </p:sp>
      <p:cxnSp>
        <p:nvCxnSpPr>
          <p:cNvPr id="6" name="Straight Arrow Connector 5">
            <a:extLst>
              <a:ext uri="{FF2B5EF4-FFF2-40B4-BE49-F238E27FC236}">
                <a16:creationId xmlns:a16="http://schemas.microsoft.com/office/drawing/2014/main" id="{53262F29-5646-46D8-BD0A-C80C73EBCB42}"/>
              </a:ext>
            </a:extLst>
          </p:cNvPr>
          <p:cNvCxnSpPr>
            <a:endCxn id="3" idx="2"/>
          </p:cNvCxnSpPr>
          <p:nvPr/>
        </p:nvCxnSpPr>
        <p:spPr>
          <a:xfrm>
            <a:off x="914400" y="1485900"/>
            <a:ext cx="857250" cy="3143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E0EE687-3DF0-444E-9BE7-18048712351F}"/>
              </a:ext>
            </a:extLst>
          </p:cNvPr>
          <p:cNvCxnSpPr>
            <a:endCxn id="3" idx="2"/>
          </p:cNvCxnSpPr>
          <p:nvPr/>
        </p:nvCxnSpPr>
        <p:spPr>
          <a:xfrm flipV="1">
            <a:off x="914400" y="1800225"/>
            <a:ext cx="857250" cy="3143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6129E8-9729-4AF1-9570-25FC037F9900}"/>
              </a:ext>
            </a:extLst>
          </p:cNvPr>
          <p:cNvSpPr txBox="1"/>
          <p:nvPr/>
        </p:nvSpPr>
        <p:spPr>
          <a:xfrm>
            <a:off x="228600" y="1314451"/>
            <a:ext cx="742950" cy="276999"/>
          </a:xfrm>
          <a:prstGeom prst="rect">
            <a:avLst/>
          </a:prstGeom>
          <a:noFill/>
          <a:ln>
            <a:noFill/>
          </a:ln>
        </p:spPr>
        <p:txBody>
          <a:bodyPr wrap="square" rtlCol="0">
            <a:spAutoFit/>
          </a:bodyPr>
          <a:lstStyle/>
          <a:p>
            <a:pPr algn="ctr"/>
            <a:r>
              <a:rPr lang="en-AU" sz="1200" dirty="0"/>
              <a:t>Input 1</a:t>
            </a:r>
            <a:endParaRPr lang="en-US" sz="1200" dirty="0"/>
          </a:p>
        </p:txBody>
      </p:sp>
      <p:sp>
        <p:nvSpPr>
          <p:cNvPr id="9" name="TextBox 8">
            <a:extLst>
              <a:ext uri="{FF2B5EF4-FFF2-40B4-BE49-F238E27FC236}">
                <a16:creationId xmlns:a16="http://schemas.microsoft.com/office/drawing/2014/main" id="{5EECEC45-0958-4683-B8CB-EBBEF5027C63}"/>
              </a:ext>
            </a:extLst>
          </p:cNvPr>
          <p:cNvSpPr txBox="1"/>
          <p:nvPr/>
        </p:nvSpPr>
        <p:spPr>
          <a:xfrm>
            <a:off x="228600" y="2000251"/>
            <a:ext cx="742950" cy="276999"/>
          </a:xfrm>
          <a:prstGeom prst="rect">
            <a:avLst/>
          </a:prstGeom>
          <a:noFill/>
          <a:ln>
            <a:noFill/>
          </a:ln>
        </p:spPr>
        <p:txBody>
          <a:bodyPr wrap="square" rtlCol="0">
            <a:spAutoFit/>
          </a:bodyPr>
          <a:lstStyle/>
          <a:p>
            <a:pPr algn="ctr"/>
            <a:r>
              <a:rPr lang="en-AU" sz="1200" dirty="0"/>
              <a:t>Input 2</a:t>
            </a:r>
            <a:endParaRPr lang="en-US" sz="1200" dirty="0"/>
          </a:p>
        </p:txBody>
      </p:sp>
      <p:sp>
        <p:nvSpPr>
          <p:cNvPr id="10" name="TextBox 9">
            <a:extLst>
              <a:ext uri="{FF2B5EF4-FFF2-40B4-BE49-F238E27FC236}">
                <a16:creationId xmlns:a16="http://schemas.microsoft.com/office/drawing/2014/main" id="{44A90534-F879-4176-A51D-9516A9DCF62F}"/>
              </a:ext>
            </a:extLst>
          </p:cNvPr>
          <p:cNvSpPr txBox="1"/>
          <p:nvPr/>
        </p:nvSpPr>
        <p:spPr>
          <a:xfrm>
            <a:off x="1257300" y="1371601"/>
            <a:ext cx="400050" cy="461665"/>
          </a:xfrm>
          <a:prstGeom prst="rect">
            <a:avLst/>
          </a:prstGeom>
          <a:noFill/>
          <a:ln>
            <a:noFill/>
          </a:ln>
        </p:spPr>
        <p:txBody>
          <a:bodyPr wrap="square" rtlCol="0">
            <a:spAutoFit/>
          </a:bodyPr>
          <a:lstStyle/>
          <a:p>
            <a:pPr algn="ctr"/>
            <a:r>
              <a:rPr lang="en-AU" sz="1200" dirty="0"/>
              <a:t>W1</a:t>
            </a:r>
            <a:endParaRPr lang="en-US" sz="1200" dirty="0"/>
          </a:p>
        </p:txBody>
      </p:sp>
      <p:sp>
        <p:nvSpPr>
          <p:cNvPr id="11" name="TextBox 10">
            <a:extLst>
              <a:ext uri="{FF2B5EF4-FFF2-40B4-BE49-F238E27FC236}">
                <a16:creationId xmlns:a16="http://schemas.microsoft.com/office/drawing/2014/main" id="{D2224CA5-A1AB-4024-89F6-013D5CEC5F54}"/>
              </a:ext>
            </a:extLst>
          </p:cNvPr>
          <p:cNvSpPr txBox="1"/>
          <p:nvPr/>
        </p:nvSpPr>
        <p:spPr>
          <a:xfrm>
            <a:off x="1257300" y="1974935"/>
            <a:ext cx="400050" cy="461665"/>
          </a:xfrm>
          <a:prstGeom prst="rect">
            <a:avLst/>
          </a:prstGeom>
          <a:noFill/>
          <a:ln>
            <a:noFill/>
          </a:ln>
        </p:spPr>
        <p:txBody>
          <a:bodyPr wrap="square" rtlCol="0">
            <a:spAutoFit/>
          </a:bodyPr>
          <a:lstStyle/>
          <a:p>
            <a:pPr algn="ctr"/>
            <a:r>
              <a:rPr lang="en-AU" sz="1200" dirty="0"/>
              <a:t>W2</a:t>
            </a:r>
            <a:endParaRPr lang="en-US" sz="1200" dirty="0"/>
          </a:p>
        </p:txBody>
      </p:sp>
      <p:sp>
        <p:nvSpPr>
          <p:cNvPr id="12" name="TextBox 11">
            <a:extLst>
              <a:ext uri="{FF2B5EF4-FFF2-40B4-BE49-F238E27FC236}">
                <a16:creationId xmlns:a16="http://schemas.microsoft.com/office/drawing/2014/main" id="{B561FD6B-9610-4738-9AF4-BEB9D360B20D}"/>
              </a:ext>
            </a:extLst>
          </p:cNvPr>
          <p:cNvSpPr txBox="1"/>
          <p:nvPr/>
        </p:nvSpPr>
        <p:spPr>
          <a:xfrm>
            <a:off x="1828800" y="1561670"/>
            <a:ext cx="400050" cy="461665"/>
          </a:xfrm>
          <a:prstGeom prst="rect">
            <a:avLst/>
          </a:prstGeom>
          <a:noFill/>
          <a:ln>
            <a:noFill/>
          </a:ln>
        </p:spPr>
        <p:txBody>
          <a:bodyPr wrap="square" rtlCol="0">
            <a:spAutoFit/>
          </a:bodyPr>
          <a:lstStyle/>
          <a:p>
            <a:pPr algn="ctr"/>
            <a:r>
              <a:rPr lang="en-AU" sz="2400" b="1" dirty="0"/>
              <a:t>+</a:t>
            </a:r>
            <a:endParaRPr lang="en-US" sz="2400" b="1" dirty="0"/>
          </a:p>
        </p:txBody>
      </p:sp>
      <p:sp>
        <p:nvSpPr>
          <p:cNvPr id="13" name="TextBox 12">
            <a:extLst>
              <a:ext uri="{FF2B5EF4-FFF2-40B4-BE49-F238E27FC236}">
                <a16:creationId xmlns:a16="http://schemas.microsoft.com/office/drawing/2014/main" id="{165F8E3C-C312-48CF-A8BD-10371AD7D3E3}"/>
              </a:ext>
            </a:extLst>
          </p:cNvPr>
          <p:cNvSpPr txBox="1"/>
          <p:nvPr/>
        </p:nvSpPr>
        <p:spPr>
          <a:xfrm>
            <a:off x="4586982" y="1384258"/>
            <a:ext cx="4499866" cy="2257734"/>
          </a:xfrm>
          <a:prstGeom prst="rect">
            <a:avLst/>
          </a:prstGeom>
          <a:noFill/>
          <a:ln>
            <a:noFill/>
          </a:ln>
        </p:spPr>
        <p:txBody>
          <a:bodyPr wrap="square" rtlCol="0">
            <a:spAutoFit/>
          </a:bodyPr>
          <a:lstStyle/>
          <a:p>
            <a:pPr>
              <a:lnSpc>
                <a:spcPct val="200000"/>
              </a:lnSpc>
              <a:buFont typeface="Wingdings" pitchFamily="2" charset="2"/>
              <a:buChar char="ü"/>
            </a:pPr>
            <a:r>
              <a:rPr lang="en-AU" sz="1200" dirty="0"/>
              <a:t> Calculate the difference between the label (truth) and the output.</a:t>
            </a:r>
          </a:p>
          <a:p>
            <a:pPr>
              <a:lnSpc>
                <a:spcPct val="200000"/>
              </a:lnSpc>
              <a:buFont typeface="Wingdings" pitchFamily="2" charset="2"/>
              <a:buChar char="ü"/>
            </a:pPr>
            <a:r>
              <a:rPr lang="en-AU" sz="1200" dirty="0"/>
              <a:t> This is the </a:t>
            </a:r>
            <a:r>
              <a:rPr lang="en-AU" sz="1200" b="1" dirty="0"/>
              <a:t>loss</a:t>
            </a:r>
            <a:r>
              <a:rPr lang="en-AU" sz="1200" dirty="0"/>
              <a:t>.</a:t>
            </a:r>
          </a:p>
          <a:p>
            <a:pPr>
              <a:lnSpc>
                <a:spcPct val="200000"/>
              </a:lnSpc>
              <a:buFont typeface="Wingdings" pitchFamily="2" charset="2"/>
              <a:buChar char="ü"/>
            </a:pPr>
            <a:r>
              <a:rPr lang="en-AU" sz="1200" dirty="0"/>
              <a:t> Adjust the weights (behaviour) so that the output equals the label.</a:t>
            </a:r>
          </a:p>
          <a:p>
            <a:pPr>
              <a:lnSpc>
                <a:spcPct val="200000"/>
              </a:lnSpc>
              <a:buFont typeface="Wingdings" pitchFamily="2" charset="2"/>
              <a:buChar char="ü"/>
            </a:pPr>
            <a:r>
              <a:rPr lang="en-AU" sz="1200" dirty="0"/>
              <a:t> You are </a:t>
            </a:r>
            <a:r>
              <a:rPr lang="en-AU" sz="1200" b="1" dirty="0"/>
              <a:t>minimising the loss</a:t>
            </a:r>
            <a:r>
              <a:rPr lang="en-AU" sz="1200" dirty="0"/>
              <a:t>.</a:t>
            </a:r>
            <a:endParaRPr lang="en-US" sz="1200" dirty="0"/>
          </a:p>
        </p:txBody>
      </p:sp>
      <p:sp>
        <p:nvSpPr>
          <p:cNvPr id="14" name="TextBox 13">
            <a:extLst>
              <a:ext uri="{FF2B5EF4-FFF2-40B4-BE49-F238E27FC236}">
                <a16:creationId xmlns:a16="http://schemas.microsoft.com/office/drawing/2014/main" id="{3B997435-37BE-4FBA-9702-E166F7B9080A}"/>
              </a:ext>
            </a:extLst>
          </p:cNvPr>
          <p:cNvSpPr txBox="1"/>
          <p:nvPr/>
        </p:nvSpPr>
        <p:spPr>
          <a:xfrm>
            <a:off x="3714750" y="1657351"/>
            <a:ext cx="742950" cy="276999"/>
          </a:xfrm>
          <a:prstGeom prst="rect">
            <a:avLst/>
          </a:prstGeom>
          <a:noFill/>
          <a:ln>
            <a:noFill/>
          </a:ln>
        </p:spPr>
        <p:txBody>
          <a:bodyPr wrap="square" rtlCol="0">
            <a:spAutoFit/>
          </a:bodyPr>
          <a:lstStyle/>
          <a:p>
            <a:pPr algn="ctr"/>
            <a:r>
              <a:rPr lang="en-AU" sz="1200" dirty="0"/>
              <a:t>Label</a:t>
            </a:r>
            <a:endParaRPr lang="en-US" sz="1200" dirty="0"/>
          </a:p>
        </p:txBody>
      </p:sp>
      <p:sp>
        <p:nvSpPr>
          <p:cNvPr id="15" name="Oval 14">
            <a:extLst>
              <a:ext uri="{FF2B5EF4-FFF2-40B4-BE49-F238E27FC236}">
                <a16:creationId xmlns:a16="http://schemas.microsoft.com/office/drawing/2014/main" id="{33D31F9E-CB34-4A4B-A008-B073D4EDDF99}"/>
              </a:ext>
            </a:extLst>
          </p:cNvPr>
          <p:cNvSpPr/>
          <p:nvPr/>
        </p:nvSpPr>
        <p:spPr>
          <a:xfrm>
            <a:off x="3429000" y="2133169"/>
            <a:ext cx="342900" cy="3429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AC12091A-24B5-44EA-890F-75A15C2E7634}"/>
              </a:ext>
            </a:extLst>
          </p:cNvPr>
          <p:cNvSpPr txBox="1"/>
          <p:nvPr/>
        </p:nvSpPr>
        <p:spPr>
          <a:xfrm>
            <a:off x="3473211" y="2056611"/>
            <a:ext cx="285750" cy="461665"/>
          </a:xfrm>
          <a:prstGeom prst="rect">
            <a:avLst/>
          </a:prstGeom>
          <a:noFill/>
          <a:ln>
            <a:noFill/>
          </a:ln>
        </p:spPr>
        <p:txBody>
          <a:bodyPr wrap="square" rtlCol="0">
            <a:spAutoFit/>
          </a:bodyPr>
          <a:lstStyle/>
          <a:p>
            <a:pPr algn="ctr"/>
            <a:r>
              <a:rPr lang="en-AU" sz="2400" b="1" dirty="0"/>
              <a:t>-</a:t>
            </a:r>
            <a:endParaRPr lang="en-US" sz="2400" b="1" dirty="0"/>
          </a:p>
        </p:txBody>
      </p:sp>
      <p:cxnSp>
        <p:nvCxnSpPr>
          <p:cNvPr id="17" name="Straight Arrow Connector 16">
            <a:extLst>
              <a:ext uri="{FF2B5EF4-FFF2-40B4-BE49-F238E27FC236}">
                <a16:creationId xmlns:a16="http://schemas.microsoft.com/office/drawing/2014/main" id="{01C90A23-E2C3-4CDE-AEED-74F625024DF7}"/>
              </a:ext>
            </a:extLst>
          </p:cNvPr>
          <p:cNvCxnSpPr/>
          <p:nvPr/>
        </p:nvCxnSpPr>
        <p:spPr>
          <a:xfrm>
            <a:off x="3257550" y="1885950"/>
            <a:ext cx="228600" cy="285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8F7794-E031-4CEC-9961-E4F142D3E499}"/>
              </a:ext>
            </a:extLst>
          </p:cNvPr>
          <p:cNvCxnSpPr/>
          <p:nvPr/>
        </p:nvCxnSpPr>
        <p:spPr>
          <a:xfrm flipH="1">
            <a:off x="3714750" y="1885950"/>
            <a:ext cx="228600" cy="285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E891D2-F857-4ADA-B1B8-37C8303927F4}"/>
              </a:ext>
            </a:extLst>
          </p:cNvPr>
          <p:cNvCxnSpPr/>
          <p:nvPr/>
        </p:nvCxnSpPr>
        <p:spPr>
          <a:xfrm>
            <a:off x="3600450" y="2476500"/>
            <a:ext cx="0" cy="171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90871F3-7AFE-41D2-81E4-5287AF18D956}"/>
              </a:ext>
            </a:extLst>
          </p:cNvPr>
          <p:cNvSpPr txBox="1"/>
          <p:nvPr/>
        </p:nvSpPr>
        <p:spPr>
          <a:xfrm>
            <a:off x="3228975" y="2686051"/>
            <a:ext cx="742950" cy="276999"/>
          </a:xfrm>
          <a:prstGeom prst="rect">
            <a:avLst/>
          </a:prstGeom>
          <a:noFill/>
          <a:ln>
            <a:noFill/>
          </a:ln>
        </p:spPr>
        <p:txBody>
          <a:bodyPr wrap="square" rtlCol="0">
            <a:spAutoFit/>
          </a:bodyPr>
          <a:lstStyle/>
          <a:p>
            <a:pPr algn="ctr"/>
            <a:r>
              <a:rPr lang="en-AU" sz="1200" b="1" dirty="0"/>
              <a:t>Loss</a:t>
            </a:r>
            <a:endParaRPr lang="en-US" sz="1200" b="1" dirty="0"/>
          </a:p>
        </p:txBody>
      </p:sp>
      <p:cxnSp>
        <p:nvCxnSpPr>
          <p:cNvPr id="21" name="Straight Arrow Connector 20">
            <a:extLst>
              <a:ext uri="{FF2B5EF4-FFF2-40B4-BE49-F238E27FC236}">
                <a16:creationId xmlns:a16="http://schemas.microsoft.com/office/drawing/2014/main" id="{9D373961-8BD4-42F2-93FD-41C43704D716}"/>
              </a:ext>
            </a:extLst>
          </p:cNvPr>
          <p:cNvCxnSpPr/>
          <p:nvPr/>
        </p:nvCxnSpPr>
        <p:spPr>
          <a:xfrm flipV="1">
            <a:off x="1428750" y="2286000"/>
            <a:ext cx="0" cy="51435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9AFDB5-381A-4847-A2B8-C5871CD6020B}"/>
              </a:ext>
            </a:extLst>
          </p:cNvPr>
          <p:cNvCxnSpPr/>
          <p:nvPr/>
        </p:nvCxnSpPr>
        <p:spPr>
          <a:xfrm>
            <a:off x="1428750" y="2824163"/>
            <a:ext cx="1943100"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006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5A3FB-7173-4D97-8DD3-1AE2B1291B1B}"/>
              </a:ext>
            </a:extLst>
          </p:cNvPr>
          <p:cNvSpPr txBox="1"/>
          <p:nvPr/>
        </p:nvSpPr>
        <p:spPr>
          <a:xfrm>
            <a:off x="719126" y="457200"/>
            <a:ext cx="2417650" cy="369332"/>
          </a:xfrm>
          <a:prstGeom prst="rect">
            <a:avLst/>
          </a:prstGeom>
          <a:noFill/>
        </p:spPr>
        <p:txBody>
          <a:bodyPr wrap="none" rtlCol="0">
            <a:spAutoFit/>
          </a:bodyPr>
          <a:lstStyle/>
          <a:p>
            <a:r>
              <a:rPr lang="en-AU" dirty="0"/>
              <a:t>Training a perceptron</a:t>
            </a:r>
            <a:endParaRPr lang="en-US" dirty="0"/>
          </a:p>
        </p:txBody>
      </p:sp>
      <p:sp>
        <p:nvSpPr>
          <p:cNvPr id="3" name="Oval 2">
            <a:extLst>
              <a:ext uri="{FF2B5EF4-FFF2-40B4-BE49-F238E27FC236}">
                <a16:creationId xmlns:a16="http://schemas.microsoft.com/office/drawing/2014/main" id="{5DF83DDA-3C9A-4136-B94D-A736043B3492}"/>
              </a:ext>
            </a:extLst>
          </p:cNvPr>
          <p:cNvSpPr/>
          <p:nvPr/>
        </p:nvSpPr>
        <p:spPr>
          <a:xfrm>
            <a:off x="2114550" y="1746335"/>
            <a:ext cx="514350" cy="51435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 name="Straight Arrow Connector 3">
            <a:extLst>
              <a:ext uri="{FF2B5EF4-FFF2-40B4-BE49-F238E27FC236}">
                <a16:creationId xmlns:a16="http://schemas.microsoft.com/office/drawing/2014/main" id="{87073C6C-ED76-40A7-B152-CA6C1D7BB1DB}"/>
              </a:ext>
            </a:extLst>
          </p:cNvPr>
          <p:cNvCxnSpPr/>
          <p:nvPr/>
        </p:nvCxnSpPr>
        <p:spPr>
          <a:xfrm>
            <a:off x="2641839" y="2000813"/>
            <a:ext cx="4000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EC2A4F8-74BE-4146-AA37-15B7236871D9}"/>
              </a:ext>
            </a:extLst>
          </p:cNvPr>
          <p:cNvSpPr txBox="1"/>
          <p:nvPr/>
        </p:nvSpPr>
        <p:spPr>
          <a:xfrm>
            <a:off x="3028950" y="1860635"/>
            <a:ext cx="742950" cy="276999"/>
          </a:xfrm>
          <a:prstGeom prst="rect">
            <a:avLst/>
          </a:prstGeom>
          <a:noFill/>
          <a:ln>
            <a:noFill/>
          </a:ln>
        </p:spPr>
        <p:txBody>
          <a:bodyPr wrap="square" rtlCol="0">
            <a:spAutoFit/>
          </a:bodyPr>
          <a:lstStyle/>
          <a:p>
            <a:pPr algn="ctr"/>
            <a:r>
              <a:rPr lang="en-AU" sz="1200" dirty="0"/>
              <a:t>Output</a:t>
            </a:r>
            <a:endParaRPr lang="en-US" sz="1200" dirty="0"/>
          </a:p>
        </p:txBody>
      </p:sp>
      <p:cxnSp>
        <p:nvCxnSpPr>
          <p:cNvPr id="6" name="Straight Arrow Connector 5">
            <a:extLst>
              <a:ext uri="{FF2B5EF4-FFF2-40B4-BE49-F238E27FC236}">
                <a16:creationId xmlns:a16="http://schemas.microsoft.com/office/drawing/2014/main" id="{68252161-F37B-45FB-A704-EFE1BED5C81C}"/>
              </a:ext>
            </a:extLst>
          </p:cNvPr>
          <p:cNvCxnSpPr>
            <a:endCxn id="3" idx="2"/>
          </p:cNvCxnSpPr>
          <p:nvPr/>
        </p:nvCxnSpPr>
        <p:spPr>
          <a:xfrm>
            <a:off x="1257300" y="1689185"/>
            <a:ext cx="857250" cy="3143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50D343E-FE64-4800-B2A2-D27C231006F7}"/>
              </a:ext>
            </a:extLst>
          </p:cNvPr>
          <p:cNvCxnSpPr>
            <a:endCxn id="3" idx="2"/>
          </p:cNvCxnSpPr>
          <p:nvPr/>
        </p:nvCxnSpPr>
        <p:spPr>
          <a:xfrm flipV="1">
            <a:off x="1257300" y="2003510"/>
            <a:ext cx="857250" cy="3143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2392C8-D644-48A8-B52F-6283B2A4FF15}"/>
              </a:ext>
            </a:extLst>
          </p:cNvPr>
          <p:cNvSpPr txBox="1"/>
          <p:nvPr/>
        </p:nvSpPr>
        <p:spPr>
          <a:xfrm>
            <a:off x="571500" y="1517735"/>
            <a:ext cx="742950" cy="276999"/>
          </a:xfrm>
          <a:prstGeom prst="rect">
            <a:avLst/>
          </a:prstGeom>
          <a:noFill/>
          <a:ln>
            <a:noFill/>
          </a:ln>
        </p:spPr>
        <p:txBody>
          <a:bodyPr wrap="square" rtlCol="0">
            <a:spAutoFit/>
          </a:bodyPr>
          <a:lstStyle/>
          <a:p>
            <a:pPr algn="ctr"/>
            <a:r>
              <a:rPr lang="en-AU" sz="1200" dirty="0"/>
              <a:t>Input 1</a:t>
            </a:r>
            <a:endParaRPr lang="en-US" sz="1200" dirty="0"/>
          </a:p>
        </p:txBody>
      </p:sp>
      <p:sp>
        <p:nvSpPr>
          <p:cNvPr id="9" name="TextBox 8">
            <a:extLst>
              <a:ext uri="{FF2B5EF4-FFF2-40B4-BE49-F238E27FC236}">
                <a16:creationId xmlns:a16="http://schemas.microsoft.com/office/drawing/2014/main" id="{5A4257DA-E16C-477F-B54D-6E5D590CB35D}"/>
              </a:ext>
            </a:extLst>
          </p:cNvPr>
          <p:cNvSpPr txBox="1"/>
          <p:nvPr/>
        </p:nvSpPr>
        <p:spPr>
          <a:xfrm>
            <a:off x="571500" y="2203535"/>
            <a:ext cx="742950" cy="276999"/>
          </a:xfrm>
          <a:prstGeom prst="rect">
            <a:avLst/>
          </a:prstGeom>
          <a:noFill/>
          <a:ln>
            <a:noFill/>
          </a:ln>
        </p:spPr>
        <p:txBody>
          <a:bodyPr wrap="square" rtlCol="0">
            <a:spAutoFit/>
          </a:bodyPr>
          <a:lstStyle/>
          <a:p>
            <a:pPr algn="ctr"/>
            <a:r>
              <a:rPr lang="en-AU" sz="1200" dirty="0"/>
              <a:t>Input 2</a:t>
            </a:r>
            <a:endParaRPr lang="en-US" sz="1200" dirty="0"/>
          </a:p>
        </p:txBody>
      </p:sp>
      <p:sp>
        <p:nvSpPr>
          <p:cNvPr id="10" name="TextBox 9">
            <a:extLst>
              <a:ext uri="{FF2B5EF4-FFF2-40B4-BE49-F238E27FC236}">
                <a16:creationId xmlns:a16="http://schemas.microsoft.com/office/drawing/2014/main" id="{18059742-0DA5-4F52-AA81-57EE2D9D0560}"/>
              </a:ext>
            </a:extLst>
          </p:cNvPr>
          <p:cNvSpPr txBox="1"/>
          <p:nvPr/>
        </p:nvSpPr>
        <p:spPr>
          <a:xfrm>
            <a:off x="1600200" y="1574885"/>
            <a:ext cx="400050" cy="461665"/>
          </a:xfrm>
          <a:prstGeom prst="rect">
            <a:avLst/>
          </a:prstGeom>
          <a:noFill/>
          <a:ln>
            <a:noFill/>
          </a:ln>
        </p:spPr>
        <p:txBody>
          <a:bodyPr wrap="square" rtlCol="0">
            <a:spAutoFit/>
          </a:bodyPr>
          <a:lstStyle/>
          <a:p>
            <a:pPr algn="ctr"/>
            <a:r>
              <a:rPr lang="en-AU" sz="1200" dirty="0"/>
              <a:t>W1</a:t>
            </a:r>
            <a:endParaRPr lang="en-US" sz="1200" dirty="0"/>
          </a:p>
        </p:txBody>
      </p:sp>
      <p:sp>
        <p:nvSpPr>
          <p:cNvPr id="11" name="TextBox 10">
            <a:extLst>
              <a:ext uri="{FF2B5EF4-FFF2-40B4-BE49-F238E27FC236}">
                <a16:creationId xmlns:a16="http://schemas.microsoft.com/office/drawing/2014/main" id="{64508062-15FC-4BB5-9678-86EC81A33FF0}"/>
              </a:ext>
            </a:extLst>
          </p:cNvPr>
          <p:cNvSpPr txBox="1"/>
          <p:nvPr/>
        </p:nvSpPr>
        <p:spPr>
          <a:xfrm>
            <a:off x="1600200" y="2178220"/>
            <a:ext cx="400050" cy="461665"/>
          </a:xfrm>
          <a:prstGeom prst="rect">
            <a:avLst/>
          </a:prstGeom>
          <a:noFill/>
          <a:ln>
            <a:noFill/>
          </a:ln>
        </p:spPr>
        <p:txBody>
          <a:bodyPr wrap="square" rtlCol="0">
            <a:spAutoFit/>
          </a:bodyPr>
          <a:lstStyle/>
          <a:p>
            <a:pPr algn="ctr"/>
            <a:r>
              <a:rPr lang="en-AU" sz="1200" dirty="0"/>
              <a:t>W2</a:t>
            </a:r>
            <a:endParaRPr lang="en-US" sz="1200" dirty="0"/>
          </a:p>
        </p:txBody>
      </p:sp>
      <p:sp>
        <p:nvSpPr>
          <p:cNvPr id="12" name="TextBox 11">
            <a:extLst>
              <a:ext uri="{FF2B5EF4-FFF2-40B4-BE49-F238E27FC236}">
                <a16:creationId xmlns:a16="http://schemas.microsoft.com/office/drawing/2014/main" id="{C9F85A80-AEB5-4FD9-A405-84DD8903A83B}"/>
              </a:ext>
            </a:extLst>
          </p:cNvPr>
          <p:cNvSpPr txBox="1"/>
          <p:nvPr/>
        </p:nvSpPr>
        <p:spPr>
          <a:xfrm>
            <a:off x="2184639" y="1764954"/>
            <a:ext cx="400050" cy="461665"/>
          </a:xfrm>
          <a:prstGeom prst="rect">
            <a:avLst/>
          </a:prstGeom>
          <a:noFill/>
          <a:ln>
            <a:noFill/>
          </a:ln>
        </p:spPr>
        <p:txBody>
          <a:bodyPr wrap="square" rtlCol="0">
            <a:spAutoFit/>
          </a:bodyPr>
          <a:lstStyle/>
          <a:p>
            <a:pPr algn="ctr"/>
            <a:r>
              <a:rPr lang="en-AU" sz="2400" b="1" dirty="0"/>
              <a:t>+</a:t>
            </a:r>
            <a:endParaRPr lang="en-US" sz="2400" b="1" dirty="0"/>
          </a:p>
        </p:txBody>
      </p:sp>
      <p:sp>
        <p:nvSpPr>
          <p:cNvPr id="13" name="TextBox 12">
            <a:extLst>
              <a:ext uri="{FF2B5EF4-FFF2-40B4-BE49-F238E27FC236}">
                <a16:creationId xmlns:a16="http://schemas.microsoft.com/office/drawing/2014/main" id="{3FAF4EE1-22BC-4557-97A1-E195EE89EE21}"/>
              </a:ext>
            </a:extLst>
          </p:cNvPr>
          <p:cNvSpPr txBox="1"/>
          <p:nvPr/>
        </p:nvSpPr>
        <p:spPr>
          <a:xfrm>
            <a:off x="4988701" y="1486606"/>
            <a:ext cx="4040999" cy="1888594"/>
          </a:xfrm>
          <a:prstGeom prst="rect">
            <a:avLst/>
          </a:prstGeom>
          <a:noFill/>
          <a:ln>
            <a:noFill/>
          </a:ln>
        </p:spPr>
        <p:txBody>
          <a:bodyPr wrap="square" rtlCol="0">
            <a:spAutoFit/>
          </a:bodyPr>
          <a:lstStyle/>
          <a:p>
            <a:pPr>
              <a:lnSpc>
                <a:spcPct val="200000"/>
              </a:lnSpc>
              <a:buFont typeface="Wingdings" pitchFamily="2" charset="2"/>
              <a:buChar char="ü"/>
            </a:pPr>
            <a:r>
              <a:rPr lang="en-AU" sz="1200" dirty="0"/>
              <a:t> The weights represent “trust” for each input.</a:t>
            </a:r>
          </a:p>
          <a:p>
            <a:pPr>
              <a:lnSpc>
                <a:spcPct val="200000"/>
              </a:lnSpc>
              <a:buFont typeface="Wingdings" pitchFamily="2" charset="2"/>
              <a:buChar char="ü"/>
            </a:pPr>
            <a:r>
              <a:rPr lang="en-AU" sz="1200" dirty="0"/>
              <a:t> A negative weight means to take the opposite of the input.</a:t>
            </a:r>
          </a:p>
          <a:p>
            <a:pPr>
              <a:lnSpc>
                <a:spcPct val="200000"/>
              </a:lnSpc>
              <a:buFont typeface="Wingdings" pitchFamily="2" charset="2"/>
              <a:buChar char="ü"/>
            </a:pPr>
            <a:r>
              <a:rPr lang="en-AU" sz="1200" dirty="0"/>
              <a:t> The loss is used to update the weights W1 and W2.</a:t>
            </a:r>
          </a:p>
          <a:p>
            <a:pPr>
              <a:lnSpc>
                <a:spcPct val="200000"/>
              </a:lnSpc>
              <a:buFont typeface="Wingdings" pitchFamily="2" charset="2"/>
              <a:buChar char="ü"/>
            </a:pPr>
            <a:r>
              <a:rPr lang="en-AU" sz="1200" dirty="0"/>
              <a:t> How do you change the weights to minimise the loss?</a:t>
            </a:r>
            <a:endParaRPr lang="en-US" sz="1200" dirty="0"/>
          </a:p>
        </p:txBody>
      </p:sp>
      <p:sp>
        <p:nvSpPr>
          <p:cNvPr id="14" name="TextBox 13">
            <a:extLst>
              <a:ext uri="{FF2B5EF4-FFF2-40B4-BE49-F238E27FC236}">
                <a16:creationId xmlns:a16="http://schemas.microsoft.com/office/drawing/2014/main" id="{2794F4A4-EF41-4CBB-8420-441E971B4F23}"/>
              </a:ext>
            </a:extLst>
          </p:cNvPr>
          <p:cNvSpPr txBox="1"/>
          <p:nvPr/>
        </p:nvSpPr>
        <p:spPr>
          <a:xfrm>
            <a:off x="4057650" y="1860635"/>
            <a:ext cx="742950" cy="276999"/>
          </a:xfrm>
          <a:prstGeom prst="rect">
            <a:avLst/>
          </a:prstGeom>
          <a:noFill/>
          <a:ln>
            <a:noFill/>
          </a:ln>
        </p:spPr>
        <p:txBody>
          <a:bodyPr wrap="square" rtlCol="0">
            <a:spAutoFit/>
          </a:bodyPr>
          <a:lstStyle/>
          <a:p>
            <a:pPr algn="ctr"/>
            <a:r>
              <a:rPr lang="en-AU" sz="1200" dirty="0"/>
              <a:t>Label</a:t>
            </a:r>
            <a:endParaRPr lang="en-US" sz="1200" dirty="0"/>
          </a:p>
        </p:txBody>
      </p:sp>
      <p:sp>
        <p:nvSpPr>
          <p:cNvPr id="15" name="Oval 14">
            <a:extLst>
              <a:ext uri="{FF2B5EF4-FFF2-40B4-BE49-F238E27FC236}">
                <a16:creationId xmlns:a16="http://schemas.microsoft.com/office/drawing/2014/main" id="{E3BD8726-7EAF-4196-9C4B-81A13C9DC2F0}"/>
              </a:ext>
            </a:extLst>
          </p:cNvPr>
          <p:cNvSpPr/>
          <p:nvPr/>
        </p:nvSpPr>
        <p:spPr>
          <a:xfrm>
            <a:off x="3771900" y="2336453"/>
            <a:ext cx="342900" cy="3429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8A84C22D-6034-416F-AD71-5059859E4C5F}"/>
              </a:ext>
            </a:extLst>
          </p:cNvPr>
          <p:cNvSpPr txBox="1"/>
          <p:nvPr/>
        </p:nvSpPr>
        <p:spPr>
          <a:xfrm>
            <a:off x="3816111" y="2259896"/>
            <a:ext cx="285750" cy="461665"/>
          </a:xfrm>
          <a:prstGeom prst="rect">
            <a:avLst/>
          </a:prstGeom>
          <a:noFill/>
          <a:ln>
            <a:noFill/>
          </a:ln>
        </p:spPr>
        <p:txBody>
          <a:bodyPr wrap="square" rtlCol="0">
            <a:spAutoFit/>
          </a:bodyPr>
          <a:lstStyle/>
          <a:p>
            <a:pPr algn="ctr"/>
            <a:r>
              <a:rPr lang="en-AU" sz="2400" b="1" dirty="0"/>
              <a:t>-</a:t>
            </a:r>
            <a:endParaRPr lang="en-US" sz="2400" b="1" dirty="0"/>
          </a:p>
        </p:txBody>
      </p:sp>
      <p:cxnSp>
        <p:nvCxnSpPr>
          <p:cNvPr id="17" name="Straight Arrow Connector 16">
            <a:extLst>
              <a:ext uri="{FF2B5EF4-FFF2-40B4-BE49-F238E27FC236}">
                <a16:creationId xmlns:a16="http://schemas.microsoft.com/office/drawing/2014/main" id="{CE8B3E63-89D5-47A4-A524-046FC6B65C4E}"/>
              </a:ext>
            </a:extLst>
          </p:cNvPr>
          <p:cNvCxnSpPr/>
          <p:nvPr/>
        </p:nvCxnSpPr>
        <p:spPr>
          <a:xfrm>
            <a:off x="3600450" y="2089235"/>
            <a:ext cx="228600" cy="285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3A8AA4-0AC8-408A-B5D1-057B72F13FFD}"/>
              </a:ext>
            </a:extLst>
          </p:cNvPr>
          <p:cNvCxnSpPr/>
          <p:nvPr/>
        </p:nvCxnSpPr>
        <p:spPr>
          <a:xfrm flipH="1">
            <a:off x="4057650" y="2089235"/>
            <a:ext cx="228600" cy="285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E161136-5B70-4DE0-901D-697EF3C52B54}"/>
              </a:ext>
            </a:extLst>
          </p:cNvPr>
          <p:cNvCxnSpPr/>
          <p:nvPr/>
        </p:nvCxnSpPr>
        <p:spPr>
          <a:xfrm>
            <a:off x="3943350" y="2679785"/>
            <a:ext cx="0" cy="171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C4E2E2-375F-4504-B9FC-CCB72E30A5AE}"/>
              </a:ext>
            </a:extLst>
          </p:cNvPr>
          <p:cNvSpPr txBox="1"/>
          <p:nvPr/>
        </p:nvSpPr>
        <p:spPr>
          <a:xfrm>
            <a:off x="3571875" y="2889335"/>
            <a:ext cx="742950" cy="276999"/>
          </a:xfrm>
          <a:prstGeom prst="rect">
            <a:avLst/>
          </a:prstGeom>
          <a:noFill/>
          <a:ln>
            <a:noFill/>
          </a:ln>
        </p:spPr>
        <p:txBody>
          <a:bodyPr wrap="square" rtlCol="0">
            <a:spAutoFit/>
          </a:bodyPr>
          <a:lstStyle/>
          <a:p>
            <a:pPr algn="ctr"/>
            <a:r>
              <a:rPr lang="en-AU" sz="1200" b="1" dirty="0"/>
              <a:t>Loss</a:t>
            </a:r>
            <a:endParaRPr lang="en-US" sz="1200" b="1" dirty="0"/>
          </a:p>
        </p:txBody>
      </p:sp>
      <p:cxnSp>
        <p:nvCxnSpPr>
          <p:cNvPr id="21" name="Straight Arrow Connector 20">
            <a:extLst>
              <a:ext uri="{FF2B5EF4-FFF2-40B4-BE49-F238E27FC236}">
                <a16:creationId xmlns:a16="http://schemas.microsoft.com/office/drawing/2014/main" id="{47EE43CD-21E4-4E7F-843E-C4344DB417AD}"/>
              </a:ext>
            </a:extLst>
          </p:cNvPr>
          <p:cNvCxnSpPr/>
          <p:nvPr/>
        </p:nvCxnSpPr>
        <p:spPr>
          <a:xfrm flipV="1">
            <a:off x="1771650" y="2489285"/>
            <a:ext cx="0" cy="51435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FB5B48-A1BD-4FE8-8D4A-2CF618DEA044}"/>
              </a:ext>
            </a:extLst>
          </p:cNvPr>
          <p:cNvCxnSpPr/>
          <p:nvPr/>
        </p:nvCxnSpPr>
        <p:spPr>
          <a:xfrm>
            <a:off x="1771650" y="3027447"/>
            <a:ext cx="1943100"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155067F-DFB8-4598-9162-B6CCD128059C}"/>
              </a:ext>
            </a:extLst>
          </p:cNvPr>
          <p:cNvSpPr txBox="1"/>
          <p:nvPr/>
        </p:nvSpPr>
        <p:spPr>
          <a:xfrm>
            <a:off x="742950" y="1733677"/>
            <a:ext cx="400050" cy="276999"/>
          </a:xfrm>
          <a:prstGeom prst="rect">
            <a:avLst/>
          </a:prstGeom>
          <a:noFill/>
          <a:ln>
            <a:noFill/>
          </a:ln>
        </p:spPr>
        <p:txBody>
          <a:bodyPr wrap="square" rtlCol="0">
            <a:spAutoFit/>
          </a:bodyPr>
          <a:lstStyle/>
          <a:p>
            <a:pPr algn="ctr"/>
            <a:r>
              <a:rPr lang="en-AU" sz="1200" dirty="0">
                <a:solidFill>
                  <a:srgbClr val="FF0000"/>
                </a:solidFill>
              </a:rPr>
              <a:t>0.8</a:t>
            </a:r>
            <a:endParaRPr lang="en-US" sz="1200" dirty="0">
              <a:solidFill>
                <a:srgbClr val="FF0000"/>
              </a:solidFill>
            </a:endParaRPr>
          </a:p>
        </p:txBody>
      </p:sp>
      <p:sp>
        <p:nvSpPr>
          <p:cNvPr id="24" name="TextBox 23">
            <a:extLst>
              <a:ext uri="{FF2B5EF4-FFF2-40B4-BE49-F238E27FC236}">
                <a16:creationId xmlns:a16="http://schemas.microsoft.com/office/drawing/2014/main" id="{15661AAF-45C9-4E66-AB3A-6027F50505DD}"/>
              </a:ext>
            </a:extLst>
          </p:cNvPr>
          <p:cNvSpPr txBox="1"/>
          <p:nvPr/>
        </p:nvSpPr>
        <p:spPr>
          <a:xfrm>
            <a:off x="744057" y="2403560"/>
            <a:ext cx="400050" cy="276999"/>
          </a:xfrm>
          <a:prstGeom prst="rect">
            <a:avLst/>
          </a:prstGeom>
          <a:noFill/>
          <a:ln>
            <a:noFill/>
          </a:ln>
        </p:spPr>
        <p:txBody>
          <a:bodyPr wrap="square" rtlCol="0">
            <a:spAutoFit/>
          </a:bodyPr>
          <a:lstStyle/>
          <a:p>
            <a:pPr algn="ctr"/>
            <a:r>
              <a:rPr lang="en-AU" sz="1200" dirty="0">
                <a:solidFill>
                  <a:srgbClr val="FF0000"/>
                </a:solidFill>
              </a:rPr>
              <a:t>0.4</a:t>
            </a:r>
            <a:endParaRPr lang="en-US" sz="1200" dirty="0">
              <a:solidFill>
                <a:srgbClr val="FF0000"/>
              </a:solidFill>
            </a:endParaRPr>
          </a:p>
        </p:txBody>
      </p:sp>
      <p:sp>
        <p:nvSpPr>
          <p:cNvPr id="25" name="TextBox 24">
            <a:extLst>
              <a:ext uri="{FF2B5EF4-FFF2-40B4-BE49-F238E27FC236}">
                <a16:creationId xmlns:a16="http://schemas.microsoft.com/office/drawing/2014/main" id="{CB1AD28C-4DD6-4CA7-BA51-ADFE81248158}"/>
              </a:ext>
            </a:extLst>
          </p:cNvPr>
          <p:cNvSpPr txBox="1"/>
          <p:nvPr/>
        </p:nvSpPr>
        <p:spPr>
          <a:xfrm>
            <a:off x="1600200" y="1346285"/>
            <a:ext cx="400050" cy="276999"/>
          </a:xfrm>
          <a:prstGeom prst="rect">
            <a:avLst/>
          </a:prstGeom>
          <a:noFill/>
          <a:ln>
            <a:noFill/>
          </a:ln>
        </p:spPr>
        <p:txBody>
          <a:bodyPr wrap="square" rtlCol="0">
            <a:spAutoFit/>
          </a:bodyPr>
          <a:lstStyle/>
          <a:p>
            <a:pPr algn="ctr"/>
            <a:r>
              <a:rPr lang="en-AU" sz="1200" dirty="0">
                <a:solidFill>
                  <a:srgbClr val="FF0000"/>
                </a:solidFill>
              </a:rPr>
              <a:t>0.7</a:t>
            </a:r>
            <a:endParaRPr lang="en-US" sz="1200" dirty="0">
              <a:solidFill>
                <a:srgbClr val="FF0000"/>
              </a:solidFill>
            </a:endParaRPr>
          </a:p>
        </p:txBody>
      </p:sp>
      <p:sp>
        <p:nvSpPr>
          <p:cNvPr id="26" name="TextBox 25">
            <a:extLst>
              <a:ext uri="{FF2B5EF4-FFF2-40B4-BE49-F238E27FC236}">
                <a16:creationId xmlns:a16="http://schemas.microsoft.com/office/drawing/2014/main" id="{B88E42BA-B33E-46A3-BD11-ED40611E62CA}"/>
              </a:ext>
            </a:extLst>
          </p:cNvPr>
          <p:cNvSpPr txBox="1"/>
          <p:nvPr/>
        </p:nvSpPr>
        <p:spPr>
          <a:xfrm>
            <a:off x="1828800" y="2374985"/>
            <a:ext cx="400050" cy="461665"/>
          </a:xfrm>
          <a:prstGeom prst="rect">
            <a:avLst/>
          </a:prstGeom>
          <a:noFill/>
          <a:ln>
            <a:noFill/>
          </a:ln>
        </p:spPr>
        <p:txBody>
          <a:bodyPr wrap="square" rtlCol="0">
            <a:spAutoFit/>
          </a:bodyPr>
          <a:lstStyle/>
          <a:p>
            <a:pPr algn="ctr"/>
            <a:r>
              <a:rPr lang="en-AU" sz="1200" dirty="0">
                <a:solidFill>
                  <a:srgbClr val="FF0000"/>
                </a:solidFill>
              </a:rPr>
              <a:t>-0.3</a:t>
            </a:r>
            <a:endParaRPr lang="en-US" sz="1200" dirty="0">
              <a:solidFill>
                <a:srgbClr val="FF0000"/>
              </a:solidFill>
            </a:endParaRPr>
          </a:p>
        </p:txBody>
      </p:sp>
      <p:sp>
        <p:nvSpPr>
          <p:cNvPr id="27" name="TextBox 26">
            <a:extLst>
              <a:ext uri="{FF2B5EF4-FFF2-40B4-BE49-F238E27FC236}">
                <a16:creationId xmlns:a16="http://schemas.microsoft.com/office/drawing/2014/main" id="{272F4883-470F-4425-BE2E-CC0608766BFE}"/>
              </a:ext>
            </a:extLst>
          </p:cNvPr>
          <p:cNvSpPr txBox="1"/>
          <p:nvPr/>
        </p:nvSpPr>
        <p:spPr>
          <a:xfrm>
            <a:off x="2686050" y="1632035"/>
            <a:ext cx="1428750" cy="276999"/>
          </a:xfrm>
          <a:prstGeom prst="rect">
            <a:avLst/>
          </a:prstGeom>
          <a:noFill/>
          <a:ln>
            <a:noFill/>
          </a:ln>
        </p:spPr>
        <p:txBody>
          <a:bodyPr wrap="square" rtlCol="0">
            <a:spAutoFit/>
          </a:bodyPr>
          <a:lstStyle/>
          <a:p>
            <a:pPr algn="ctr"/>
            <a:r>
              <a:rPr lang="en-AU" sz="1200" dirty="0">
                <a:solidFill>
                  <a:srgbClr val="FF0000"/>
                </a:solidFill>
              </a:rPr>
              <a:t>0.56+(-0.12) = 0.44 </a:t>
            </a:r>
            <a:endParaRPr lang="en-US" sz="1200" dirty="0">
              <a:solidFill>
                <a:srgbClr val="FF0000"/>
              </a:solidFill>
            </a:endParaRPr>
          </a:p>
        </p:txBody>
      </p:sp>
      <p:sp>
        <p:nvSpPr>
          <p:cNvPr id="28" name="TextBox 27">
            <a:extLst>
              <a:ext uri="{FF2B5EF4-FFF2-40B4-BE49-F238E27FC236}">
                <a16:creationId xmlns:a16="http://schemas.microsoft.com/office/drawing/2014/main" id="{EBC30E2D-62CE-4221-911E-1D66266C9235}"/>
              </a:ext>
            </a:extLst>
          </p:cNvPr>
          <p:cNvSpPr txBox="1"/>
          <p:nvPr/>
        </p:nvSpPr>
        <p:spPr>
          <a:xfrm>
            <a:off x="4229100" y="2089235"/>
            <a:ext cx="400050" cy="276999"/>
          </a:xfrm>
          <a:prstGeom prst="rect">
            <a:avLst/>
          </a:prstGeom>
          <a:noFill/>
          <a:ln>
            <a:noFill/>
          </a:ln>
        </p:spPr>
        <p:txBody>
          <a:bodyPr wrap="square" rtlCol="0">
            <a:spAutoFit/>
          </a:bodyPr>
          <a:lstStyle/>
          <a:p>
            <a:pPr algn="ctr"/>
            <a:r>
              <a:rPr lang="en-AU" sz="1200" dirty="0">
                <a:solidFill>
                  <a:srgbClr val="FF0000"/>
                </a:solidFill>
              </a:rPr>
              <a:t>1.0</a:t>
            </a:r>
            <a:endParaRPr lang="en-US" sz="1200" dirty="0">
              <a:solidFill>
                <a:srgbClr val="FF0000"/>
              </a:solidFill>
            </a:endParaRPr>
          </a:p>
        </p:txBody>
      </p:sp>
      <p:sp>
        <p:nvSpPr>
          <p:cNvPr id="29" name="TextBox 28">
            <a:extLst>
              <a:ext uri="{FF2B5EF4-FFF2-40B4-BE49-F238E27FC236}">
                <a16:creationId xmlns:a16="http://schemas.microsoft.com/office/drawing/2014/main" id="{3B1A6B23-37FA-475A-B303-925BB2721A81}"/>
              </a:ext>
            </a:extLst>
          </p:cNvPr>
          <p:cNvSpPr txBox="1"/>
          <p:nvPr/>
        </p:nvSpPr>
        <p:spPr>
          <a:xfrm>
            <a:off x="4171950" y="2889335"/>
            <a:ext cx="457200" cy="276999"/>
          </a:xfrm>
          <a:prstGeom prst="rect">
            <a:avLst/>
          </a:prstGeom>
          <a:noFill/>
          <a:ln>
            <a:noFill/>
          </a:ln>
        </p:spPr>
        <p:txBody>
          <a:bodyPr wrap="square" rtlCol="0">
            <a:spAutoFit/>
          </a:bodyPr>
          <a:lstStyle/>
          <a:p>
            <a:pPr algn="ctr"/>
            <a:r>
              <a:rPr lang="en-AU" sz="1200" dirty="0">
                <a:solidFill>
                  <a:srgbClr val="FF0000"/>
                </a:solidFill>
              </a:rPr>
              <a:t>0.56</a:t>
            </a:r>
            <a:endParaRPr lang="en-US" sz="1200" dirty="0">
              <a:solidFill>
                <a:srgbClr val="FF0000"/>
              </a:solidFill>
            </a:endParaRPr>
          </a:p>
        </p:txBody>
      </p:sp>
    </p:spTree>
    <p:extLst>
      <p:ext uri="{BB962C8B-B14F-4D97-AF65-F5344CB8AC3E}">
        <p14:creationId xmlns:p14="http://schemas.microsoft.com/office/powerpoint/2010/main" val="160390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36585" y="3246825"/>
            <a:ext cx="7895635" cy="584775"/>
          </a:xfrm>
          <a:prstGeom prst="rect">
            <a:avLst/>
          </a:prstGeom>
          <a:noFill/>
        </p:spPr>
        <p:txBody>
          <a:bodyPr wrap="square" rtlCol="0">
            <a:spAutoFit/>
          </a:bodyPr>
          <a:lstStyle/>
          <a:p>
            <a:pPr algn="ctr"/>
            <a:r>
              <a:rPr lang="en-US" altLang="zh-CN" sz="3200" dirty="0">
                <a:solidFill>
                  <a:schemeClr val="bg1"/>
                </a:solidFill>
                <a:latin typeface="+mj-ea"/>
                <a:ea typeface="+mj-ea"/>
              </a:rPr>
              <a:t>4.</a:t>
            </a:r>
            <a:r>
              <a:rPr lang="zh-CN" altLang="en-US" sz="3200" dirty="0">
                <a:solidFill>
                  <a:schemeClr val="bg1"/>
                </a:solidFill>
                <a:latin typeface="+mj-ea"/>
                <a:ea typeface="+mj-ea"/>
              </a:rPr>
              <a:t>感知机的学习规则</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22</a:t>
            </a:fld>
            <a:endParaRPr lang="zh-CN" altLang="en-US"/>
          </a:p>
        </p:txBody>
      </p:sp>
    </p:spTree>
    <p:extLst>
      <p:ext uri="{BB962C8B-B14F-4D97-AF65-F5344CB8AC3E}">
        <p14:creationId xmlns:p14="http://schemas.microsoft.com/office/powerpoint/2010/main" val="24036943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B203AB-D50F-A64C-91E1-284A60056F0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0488" y="611084"/>
            <a:ext cx="8963025" cy="3921331"/>
          </a:xfrm>
          <a:prstGeom prst="rect">
            <a:avLst/>
          </a:prstGeom>
          <a:noFill/>
          <a:ln>
            <a:noFill/>
          </a:ln>
        </p:spPr>
      </p:pic>
      <p:sp>
        <p:nvSpPr>
          <p:cNvPr id="2" name="灯片编号占位符 1" hidden="1">
            <a:extLst>
              <a:ext uri="{FF2B5EF4-FFF2-40B4-BE49-F238E27FC236}">
                <a16:creationId xmlns:a16="http://schemas.microsoft.com/office/drawing/2014/main" id="{BB4EDAE2-EBC6-034D-A6A4-DC7DD8A2761D}"/>
              </a:ext>
            </a:extLst>
          </p:cNvPr>
          <p:cNvSpPr>
            <a:spLocks noGrp="1"/>
          </p:cNvSpPr>
          <p:nvPr>
            <p:ph type="sldNum" sz="quarter" idx="12"/>
          </p:nvPr>
        </p:nvSpPr>
        <p:spPr/>
        <p:txBody>
          <a:bodyPr/>
          <a:lstStyle/>
          <a:p>
            <a:pPr>
              <a:spcAft>
                <a:spcPts val="600"/>
              </a:spcAft>
            </a:pPr>
            <a:fld id="{59FDECE3-04E0-41EC-B771-5AB4EF38E9D3}" type="slidenum">
              <a:rPr lang="zh-CN" altLang="en-US" smtClean="0"/>
              <a:pPr>
                <a:spcAft>
                  <a:spcPts val="600"/>
                </a:spcAft>
              </a:pPr>
              <a:t>23</a:t>
            </a:fld>
            <a:endParaRPr lang="zh-CN" altLang="en-US"/>
          </a:p>
        </p:txBody>
      </p:sp>
    </p:spTree>
    <p:extLst>
      <p:ext uri="{BB962C8B-B14F-4D97-AF65-F5344CB8AC3E}">
        <p14:creationId xmlns:p14="http://schemas.microsoft.com/office/powerpoint/2010/main" val="630490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521550" y="114300"/>
            <a:ext cx="6965100" cy="571500"/>
          </a:xfrm>
        </p:spPr>
        <p:txBody>
          <a:bodyPr>
            <a:normAutofit fontScale="90000"/>
          </a:bodyPr>
          <a:lstStyle/>
          <a:p>
            <a:pPr eaLnBrk="1" hangingPunct="1">
              <a:defRPr/>
            </a:pPr>
            <a:r>
              <a:rPr lang="en-US" b="1" dirty="0">
                <a:effectLst>
                  <a:outerShdw blurRad="38100" dist="38100" dir="2700000" algn="tl">
                    <a:srgbClr val="C0C0C0"/>
                  </a:outerShdw>
                </a:effectLst>
              </a:rPr>
              <a:t>Perceptron </a:t>
            </a:r>
            <a:r>
              <a:rPr lang="en-US" b="1" dirty="0">
                <a:solidFill>
                  <a:srgbClr val="FF0000"/>
                </a:solidFill>
                <a:effectLst>
                  <a:outerShdw blurRad="38100" dist="38100" dir="2700000" algn="tl">
                    <a:srgbClr val="C0C0C0"/>
                  </a:outerShdw>
                </a:effectLst>
              </a:rPr>
              <a:t>learning rule</a:t>
            </a:r>
          </a:p>
        </p:txBody>
      </p:sp>
      <p:sp>
        <p:nvSpPr>
          <p:cNvPr id="269315" name="Rectangle 3"/>
          <p:cNvSpPr>
            <a:spLocks noGrp="1" noChangeArrowheads="1"/>
          </p:cNvSpPr>
          <p:nvPr>
            <p:ph type="body" idx="1"/>
          </p:nvPr>
        </p:nvSpPr>
        <p:spPr>
          <a:xfrm>
            <a:off x="836585" y="1143000"/>
            <a:ext cx="6992965" cy="3588990"/>
          </a:xfrm>
        </p:spPr>
        <p:txBody>
          <a:bodyPr/>
          <a:lstStyle/>
          <a:p>
            <a:pPr eaLnBrk="1" hangingPunct="1">
              <a:lnSpc>
                <a:spcPct val="80000"/>
              </a:lnSpc>
              <a:defRPr/>
            </a:pPr>
            <a:r>
              <a:rPr lang="en-US" sz="1800" dirty="0">
                <a:solidFill>
                  <a:srgbClr val="FF0000"/>
                </a:solidFill>
              </a:rPr>
              <a:t>Teacher specifies</a:t>
            </a:r>
            <a:r>
              <a:rPr lang="en-US" sz="1800" dirty="0"/>
              <a:t> the </a:t>
            </a:r>
            <a:r>
              <a:rPr lang="en-US" sz="1800" b="1" dirty="0">
                <a:effectLst>
                  <a:outerShdw blurRad="38100" dist="38100" dir="2700000" algn="tl">
                    <a:srgbClr val="C0C0C0"/>
                  </a:outerShdw>
                </a:effectLst>
              </a:rPr>
              <a:t>desired output</a:t>
            </a:r>
            <a:r>
              <a:rPr lang="en-US" sz="1800" dirty="0"/>
              <a:t> for a given input</a:t>
            </a:r>
          </a:p>
          <a:p>
            <a:pPr eaLnBrk="1" hangingPunct="1">
              <a:lnSpc>
                <a:spcPct val="80000"/>
              </a:lnSpc>
              <a:defRPr/>
            </a:pPr>
            <a:endParaRPr lang="en-US" sz="1800" dirty="0"/>
          </a:p>
          <a:p>
            <a:pPr eaLnBrk="1" hangingPunct="1">
              <a:lnSpc>
                <a:spcPct val="80000"/>
              </a:lnSpc>
              <a:defRPr/>
            </a:pPr>
            <a:r>
              <a:rPr lang="en-US" sz="1500" dirty="0"/>
              <a:t>Network calculates what it thinks the output should be</a:t>
            </a:r>
          </a:p>
          <a:p>
            <a:pPr eaLnBrk="1" hangingPunct="1">
              <a:lnSpc>
                <a:spcPct val="80000"/>
              </a:lnSpc>
              <a:defRPr/>
            </a:pPr>
            <a:endParaRPr lang="en-US" sz="1500" dirty="0"/>
          </a:p>
          <a:p>
            <a:pPr eaLnBrk="1" hangingPunct="1">
              <a:lnSpc>
                <a:spcPct val="80000"/>
              </a:lnSpc>
              <a:defRPr/>
            </a:pPr>
            <a:r>
              <a:rPr lang="en-US" sz="1800" dirty="0"/>
              <a:t>Network changes its weights </a:t>
            </a:r>
            <a:r>
              <a:rPr lang="en-US" sz="1800" dirty="0">
                <a:solidFill>
                  <a:srgbClr val="FF0000"/>
                </a:solidFill>
              </a:rPr>
              <a:t>in proportion to the error</a:t>
            </a:r>
            <a:r>
              <a:rPr lang="en-US" sz="1800" dirty="0"/>
              <a:t> between the desired &amp; calculated results</a:t>
            </a:r>
          </a:p>
          <a:p>
            <a:pPr eaLnBrk="1" hangingPunct="1">
              <a:lnSpc>
                <a:spcPct val="80000"/>
              </a:lnSpc>
              <a:defRPr/>
            </a:pPr>
            <a:endParaRPr lang="en-US" sz="1800" dirty="0">
              <a:sym typeface="Symbol" pitchFamily="-106" charset="2"/>
            </a:endParaRPr>
          </a:p>
          <a:p>
            <a:pPr eaLnBrk="1" hangingPunct="1">
              <a:lnSpc>
                <a:spcPct val="80000"/>
              </a:lnSpc>
              <a:defRPr/>
            </a:pPr>
            <a:r>
              <a:rPr lang="en-US" sz="1800" dirty="0">
                <a:sym typeface="Symbol" pitchFamily="-106" charset="2"/>
              </a:rPr>
              <a:t></a:t>
            </a:r>
            <a:r>
              <a:rPr lang="en-US" sz="1800" dirty="0" err="1"/>
              <a:t>w</a:t>
            </a:r>
            <a:r>
              <a:rPr lang="en-US" sz="1800" baseline="-25000" dirty="0" err="1"/>
              <a:t>i,j</a:t>
            </a:r>
            <a:r>
              <a:rPr lang="en-US" sz="1800" dirty="0"/>
              <a:t> = </a:t>
            </a:r>
            <a:r>
              <a:rPr lang="en-US" sz="1800" dirty="0">
                <a:sym typeface="Symbol" pitchFamily="-106" charset="2"/>
              </a:rPr>
              <a:t> </a:t>
            </a:r>
            <a:r>
              <a:rPr lang="en-US" sz="1800" dirty="0"/>
              <a:t>* [</a:t>
            </a:r>
            <a:r>
              <a:rPr lang="en-US" sz="1800" dirty="0" err="1"/>
              <a:t>teacher</a:t>
            </a:r>
            <a:r>
              <a:rPr lang="en-US" sz="1800" baseline="-25000" dirty="0" err="1"/>
              <a:t>i</a:t>
            </a:r>
            <a:r>
              <a:rPr lang="en-US" sz="1800" dirty="0"/>
              <a:t> - </a:t>
            </a:r>
            <a:r>
              <a:rPr lang="en-US" sz="1800" dirty="0" err="1"/>
              <a:t>output</a:t>
            </a:r>
            <a:r>
              <a:rPr lang="en-US" sz="1800" baseline="-25000" dirty="0" err="1"/>
              <a:t>i</a:t>
            </a:r>
            <a:r>
              <a:rPr lang="en-US" sz="1800" dirty="0"/>
              <a:t>] * </a:t>
            </a:r>
            <a:r>
              <a:rPr lang="en-US" sz="1800" dirty="0" err="1"/>
              <a:t>input</a:t>
            </a:r>
            <a:r>
              <a:rPr lang="en-US" sz="1800" baseline="-25000" dirty="0" err="1"/>
              <a:t>j</a:t>
            </a:r>
            <a:endParaRPr lang="en-US" sz="1800" dirty="0"/>
          </a:p>
          <a:p>
            <a:pPr lvl="1" eaLnBrk="1" hangingPunct="1">
              <a:lnSpc>
                <a:spcPct val="80000"/>
              </a:lnSpc>
              <a:defRPr/>
            </a:pPr>
            <a:r>
              <a:rPr lang="en-US" sz="1500" dirty="0"/>
              <a:t>where: </a:t>
            </a:r>
          </a:p>
          <a:p>
            <a:pPr lvl="1" eaLnBrk="1" hangingPunct="1">
              <a:lnSpc>
                <a:spcPct val="80000"/>
              </a:lnSpc>
              <a:defRPr/>
            </a:pPr>
            <a:r>
              <a:rPr lang="en-US" sz="1500" dirty="0">
                <a:solidFill>
                  <a:srgbClr val="FF0000"/>
                </a:solidFill>
                <a:sym typeface="Symbol" pitchFamily="-106" charset="2"/>
              </a:rPr>
              <a:t></a:t>
            </a:r>
            <a:r>
              <a:rPr lang="en-US" sz="1500" dirty="0"/>
              <a:t> is the learning rate;</a:t>
            </a:r>
          </a:p>
          <a:p>
            <a:pPr lvl="1" eaLnBrk="1" hangingPunct="1">
              <a:lnSpc>
                <a:spcPct val="80000"/>
              </a:lnSpc>
              <a:defRPr/>
            </a:pPr>
            <a:r>
              <a:rPr lang="en-US" sz="1500" dirty="0"/>
              <a:t> </a:t>
            </a:r>
            <a:r>
              <a:rPr lang="en-US" sz="1500" dirty="0" err="1">
                <a:solidFill>
                  <a:srgbClr val="FF0000"/>
                </a:solidFill>
              </a:rPr>
              <a:t>teacher</a:t>
            </a:r>
            <a:r>
              <a:rPr lang="en-US" sz="1500" baseline="-25000" dirty="0" err="1">
                <a:solidFill>
                  <a:srgbClr val="FF0000"/>
                </a:solidFill>
              </a:rPr>
              <a:t>i</a:t>
            </a:r>
            <a:r>
              <a:rPr lang="en-US" sz="1500" dirty="0">
                <a:solidFill>
                  <a:srgbClr val="FF0000"/>
                </a:solidFill>
              </a:rPr>
              <a:t> - </a:t>
            </a:r>
            <a:r>
              <a:rPr lang="en-US" sz="1500" dirty="0" err="1">
                <a:solidFill>
                  <a:srgbClr val="FF0000"/>
                </a:solidFill>
              </a:rPr>
              <a:t>output</a:t>
            </a:r>
            <a:r>
              <a:rPr lang="en-US" sz="1500" baseline="-25000" dirty="0" err="1">
                <a:solidFill>
                  <a:srgbClr val="FF0000"/>
                </a:solidFill>
              </a:rPr>
              <a:t>i</a:t>
            </a:r>
            <a:r>
              <a:rPr lang="en-US" sz="1500" dirty="0"/>
              <a:t> is the </a:t>
            </a:r>
            <a:r>
              <a:rPr lang="en-US" sz="1500" dirty="0">
                <a:solidFill>
                  <a:schemeClr val="accent2"/>
                </a:solidFill>
              </a:rPr>
              <a:t>error term</a:t>
            </a:r>
            <a:r>
              <a:rPr lang="en-US" sz="1500" dirty="0"/>
              <a:t>; </a:t>
            </a:r>
          </a:p>
          <a:p>
            <a:pPr lvl="1" eaLnBrk="1" hangingPunct="1">
              <a:lnSpc>
                <a:spcPct val="80000"/>
              </a:lnSpc>
              <a:defRPr/>
            </a:pPr>
            <a:r>
              <a:rPr lang="en-US" sz="1500" dirty="0"/>
              <a:t>and </a:t>
            </a:r>
            <a:r>
              <a:rPr lang="en-US" sz="1500" dirty="0" err="1">
                <a:solidFill>
                  <a:srgbClr val="FF0000"/>
                </a:solidFill>
              </a:rPr>
              <a:t>input</a:t>
            </a:r>
            <a:r>
              <a:rPr lang="en-US" sz="1500" baseline="-25000" dirty="0" err="1">
                <a:solidFill>
                  <a:srgbClr val="FF0000"/>
                </a:solidFill>
              </a:rPr>
              <a:t>j</a:t>
            </a:r>
            <a:r>
              <a:rPr lang="en-US" sz="1500" dirty="0">
                <a:solidFill>
                  <a:srgbClr val="FF0000"/>
                </a:solidFill>
              </a:rPr>
              <a:t> </a:t>
            </a:r>
            <a:r>
              <a:rPr lang="en-US" sz="1500" dirty="0"/>
              <a:t>is the input activation</a:t>
            </a:r>
          </a:p>
          <a:p>
            <a:pPr lvl="1" eaLnBrk="1" hangingPunct="1">
              <a:lnSpc>
                <a:spcPct val="80000"/>
              </a:lnSpc>
              <a:defRPr/>
            </a:pPr>
            <a:endParaRPr lang="en-US" sz="1500" dirty="0"/>
          </a:p>
          <a:p>
            <a:pPr eaLnBrk="1" hangingPunct="1">
              <a:lnSpc>
                <a:spcPct val="80000"/>
              </a:lnSpc>
              <a:defRPr/>
            </a:pPr>
            <a:r>
              <a:rPr lang="en-US" sz="1800" dirty="0" err="1"/>
              <a:t>w</a:t>
            </a:r>
            <a:r>
              <a:rPr lang="en-US" sz="1800" baseline="-25000" dirty="0" err="1"/>
              <a:t>i,j</a:t>
            </a:r>
            <a:r>
              <a:rPr lang="en-US" sz="1800" baseline="-25000" dirty="0"/>
              <a:t> = </a:t>
            </a:r>
            <a:r>
              <a:rPr lang="en-US" sz="1800" dirty="0" err="1"/>
              <a:t>w</a:t>
            </a:r>
            <a:r>
              <a:rPr lang="en-US" sz="1800" baseline="-25000" dirty="0" err="1"/>
              <a:t>i,j</a:t>
            </a:r>
            <a:r>
              <a:rPr lang="en-US" sz="1800" dirty="0"/>
              <a:t> + </a:t>
            </a:r>
            <a:r>
              <a:rPr lang="en-US" sz="1800" dirty="0">
                <a:sym typeface="Symbol" pitchFamily="-106" charset="2"/>
              </a:rPr>
              <a:t></a:t>
            </a:r>
            <a:r>
              <a:rPr lang="en-US" sz="1800" dirty="0" err="1"/>
              <a:t>w</a:t>
            </a:r>
            <a:r>
              <a:rPr lang="en-US" sz="1800" baseline="-25000" dirty="0" err="1"/>
              <a:t>i,j</a:t>
            </a:r>
            <a:r>
              <a:rPr lang="en-US" sz="1800" dirty="0"/>
              <a:t> </a:t>
            </a:r>
          </a:p>
        </p:txBody>
      </p:sp>
      <p:sp>
        <p:nvSpPr>
          <p:cNvPr id="47108" name="Text Box 4"/>
          <p:cNvSpPr txBox="1">
            <a:spLocks noChangeArrowheads="1"/>
          </p:cNvSpPr>
          <p:nvPr/>
        </p:nvSpPr>
        <p:spPr bwMode="auto">
          <a:xfrm>
            <a:off x="6115050" y="3371850"/>
            <a:ext cx="1200150" cy="300082"/>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350"/>
              <a:t>Delta rule</a:t>
            </a:r>
          </a:p>
        </p:txBody>
      </p:sp>
    </p:spTree>
    <p:extLst>
      <p:ext uri="{BB962C8B-B14F-4D97-AF65-F5344CB8AC3E}">
        <p14:creationId xmlns:p14="http://schemas.microsoft.com/office/powerpoint/2010/main" val="1028728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幻灯片编号占位符 4"/>
          <p:cNvSpPr>
            <a:spLocks noGrp="1"/>
          </p:cNvSpPr>
          <p:nvPr>
            <p:ph type="sldNum" sz="quarter" idx="12"/>
          </p:nvPr>
        </p:nvSpPr>
        <p:spPr/>
        <p:txBody>
          <a:bodyPr/>
          <a:lstStyle/>
          <a:p>
            <a:fld id="{59FDECE3-04E0-41EC-B771-5AB4EF38E9D3}" type="slidenum">
              <a:rPr lang="zh-CN" altLang="en-US" smtClean="0"/>
              <a:pPr/>
              <a:t>25</a:t>
            </a:fld>
            <a:endParaRPr lang="zh-CN" altLang="en-US"/>
          </a:p>
        </p:txBody>
      </p:sp>
      <p:pic>
        <p:nvPicPr>
          <p:cNvPr id="6" name="图片 5"/>
          <p:cNvPicPr>
            <a:picLocks noChangeAspect="1"/>
          </p:cNvPicPr>
          <p:nvPr/>
        </p:nvPicPr>
        <p:blipFill>
          <a:blip r:embed="rId3"/>
          <a:stretch>
            <a:fillRect/>
          </a:stretch>
        </p:blipFill>
        <p:spPr>
          <a:xfrm>
            <a:off x="0" y="37140"/>
            <a:ext cx="9144000" cy="5069220"/>
          </a:xfrm>
          <a:prstGeom prst="rect">
            <a:avLst/>
          </a:prstGeom>
        </p:spPr>
      </p:pic>
    </p:spTree>
    <p:extLst>
      <p:ext uri="{BB962C8B-B14F-4D97-AF65-F5344CB8AC3E}">
        <p14:creationId xmlns:p14="http://schemas.microsoft.com/office/powerpoint/2010/main" val="98875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dirty="0">
                <a:solidFill>
                  <a:srgbClr val="00B0F0"/>
                </a:solidFill>
              </a:rPr>
              <a:t>神经元节点的偏置</a:t>
            </a:r>
            <a:endParaRPr lang="en-US" altLang="zh-CN" dirty="0">
              <a:solidFill>
                <a:srgbClr val="00B0F0"/>
              </a:solidFill>
            </a:endParaRPr>
          </a:p>
        </p:txBody>
      </p:sp>
      <p:sp>
        <p:nvSpPr>
          <p:cNvPr id="271363" name="Rectangle 3"/>
          <p:cNvSpPr>
            <a:spLocks noGrp="1" noChangeArrowheads="1"/>
          </p:cNvSpPr>
          <p:nvPr>
            <p:ph type="body" idx="1"/>
          </p:nvPr>
        </p:nvSpPr>
        <p:spPr/>
        <p:txBody>
          <a:bodyPr/>
          <a:lstStyle/>
          <a:p>
            <a:pPr eaLnBrk="1" hangingPunct="1">
              <a:defRPr/>
            </a:pPr>
            <a:r>
              <a:rPr lang="en-US"/>
              <a:t>A node’s output is a weighted function of its inputs</a:t>
            </a:r>
          </a:p>
          <a:p>
            <a:pPr eaLnBrk="1" hangingPunct="1">
              <a:defRPr/>
            </a:pPr>
            <a:endParaRPr lang="en-US"/>
          </a:p>
          <a:p>
            <a:pPr eaLnBrk="1" hangingPunct="1">
              <a:defRPr/>
            </a:pPr>
            <a:r>
              <a:rPr lang="en-US">
                <a:solidFill>
                  <a:srgbClr val="0099CC"/>
                </a:solidFill>
                <a:effectLst>
                  <a:outerShdw blurRad="38100" dist="38100" dir="2700000" algn="tl">
                    <a:srgbClr val="C0C0C0"/>
                  </a:outerShdw>
                </a:effectLst>
              </a:rPr>
              <a:t>What is a bias?</a:t>
            </a:r>
          </a:p>
          <a:p>
            <a:pPr eaLnBrk="1" hangingPunct="1">
              <a:defRPr/>
            </a:pPr>
            <a:r>
              <a:rPr lang="en-US"/>
              <a:t>How can we learn the </a:t>
            </a:r>
            <a:r>
              <a:rPr lang="en-US">
                <a:solidFill>
                  <a:srgbClr val="FF0000"/>
                </a:solidFill>
              </a:rPr>
              <a:t>bias value</a:t>
            </a:r>
            <a:r>
              <a:rPr lang="en-US"/>
              <a:t>?</a:t>
            </a:r>
          </a:p>
          <a:p>
            <a:pPr eaLnBrk="1" hangingPunct="1">
              <a:defRPr/>
            </a:pPr>
            <a:endParaRPr lang="en-US">
              <a:solidFill>
                <a:srgbClr val="FF0000"/>
              </a:solidFill>
            </a:endParaRPr>
          </a:p>
          <a:p>
            <a:pPr eaLnBrk="1" hangingPunct="1">
              <a:defRPr/>
            </a:pPr>
            <a:r>
              <a:rPr lang="en-US">
                <a:solidFill>
                  <a:srgbClr val="FF0000"/>
                </a:solidFill>
              </a:rPr>
              <a:t>Answer:</a:t>
            </a:r>
            <a:r>
              <a:rPr lang="en-US"/>
              <a:t> treat them like just another weight</a:t>
            </a:r>
          </a:p>
        </p:txBody>
      </p:sp>
      <p:sp>
        <p:nvSpPr>
          <p:cNvPr id="2" name="云形 1">
            <a:extLst>
              <a:ext uri="{FF2B5EF4-FFF2-40B4-BE49-F238E27FC236}">
                <a16:creationId xmlns:a16="http://schemas.microsoft.com/office/drawing/2014/main" id="{C8A0938E-8062-254B-9C64-70C5D82ACB96}"/>
              </a:ext>
            </a:extLst>
          </p:cNvPr>
          <p:cNvSpPr/>
          <p:nvPr/>
        </p:nvSpPr>
        <p:spPr>
          <a:xfrm>
            <a:off x="6867255" y="2839625"/>
            <a:ext cx="2115235" cy="12601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可视作另一种权值</a:t>
            </a:r>
          </a:p>
        </p:txBody>
      </p:sp>
    </p:spTree>
    <p:extLst>
      <p:ext uri="{BB962C8B-B14F-4D97-AF65-F5344CB8AC3E}">
        <p14:creationId xmlns:p14="http://schemas.microsoft.com/office/powerpoint/2010/main" val="104236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657350" y="171450"/>
            <a:ext cx="5829300" cy="628650"/>
          </a:xfrm>
        </p:spPr>
        <p:txBody>
          <a:bodyPr>
            <a:normAutofit fontScale="90000"/>
          </a:bodyPr>
          <a:lstStyle/>
          <a:p>
            <a:pPr eaLnBrk="1" hangingPunct="1"/>
            <a:r>
              <a:rPr lang="en-US" altLang="zh-CN"/>
              <a:t>Training </a:t>
            </a:r>
            <a:r>
              <a:rPr lang="en-US" altLang="zh-CN">
                <a:solidFill>
                  <a:srgbClr val="FF0000"/>
                </a:solidFill>
              </a:rPr>
              <a:t>biases (</a:t>
            </a:r>
            <a:r>
              <a:rPr lang="en-US" altLang="zh-CN">
                <a:solidFill>
                  <a:srgbClr val="FF0000"/>
                </a:solidFill>
                <a:sym typeface="Symbol" charset="2"/>
              </a:rPr>
              <a:t></a:t>
            </a:r>
            <a:r>
              <a:rPr lang="en-US" altLang="zh-CN">
                <a:solidFill>
                  <a:srgbClr val="FF0000"/>
                </a:solidFill>
              </a:rPr>
              <a:t>)</a:t>
            </a:r>
          </a:p>
        </p:txBody>
      </p:sp>
      <p:sp>
        <p:nvSpPr>
          <p:cNvPr id="50179" name="Rectangle 3"/>
          <p:cNvSpPr>
            <a:spLocks noGrp="1" noChangeArrowheads="1"/>
          </p:cNvSpPr>
          <p:nvPr>
            <p:ph type="body" idx="1"/>
          </p:nvPr>
        </p:nvSpPr>
        <p:spPr>
          <a:xfrm>
            <a:off x="1485900" y="857250"/>
            <a:ext cx="6000750" cy="4057650"/>
          </a:xfrm>
        </p:spPr>
        <p:txBody>
          <a:bodyPr>
            <a:normAutofit lnSpcReduction="10000"/>
          </a:bodyPr>
          <a:lstStyle/>
          <a:p>
            <a:pPr eaLnBrk="1" hangingPunct="1"/>
            <a:r>
              <a:rPr lang="en-US" altLang="zh-CN" sz="2100" dirty="0"/>
              <a:t>A node’s output:</a:t>
            </a:r>
          </a:p>
          <a:p>
            <a:pPr lvl="1" eaLnBrk="1" hangingPunct="1"/>
            <a:r>
              <a:rPr lang="en-US" altLang="zh-CN" sz="1800" dirty="0"/>
              <a:t>1 if w</a:t>
            </a:r>
            <a:r>
              <a:rPr lang="en-US" altLang="zh-CN" sz="1800" baseline="-25000" dirty="0"/>
              <a:t>1</a:t>
            </a:r>
            <a:r>
              <a:rPr lang="en-US" altLang="zh-CN" sz="1800" dirty="0"/>
              <a:t>x</a:t>
            </a:r>
            <a:r>
              <a:rPr lang="en-US" altLang="zh-CN" sz="1800" baseline="-25000" dirty="0"/>
              <a:t>1</a:t>
            </a:r>
            <a:r>
              <a:rPr lang="en-US" altLang="zh-CN" sz="1800" dirty="0"/>
              <a:t> + w</a:t>
            </a:r>
            <a:r>
              <a:rPr lang="en-US" altLang="zh-CN" sz="1800" baseline="-25000" dirty="0"/>
              <a:t>2</a:t>
            </a:r>
            <a:r>
              <a:rPr lang="en-US" altLang="zh-CN" sz="1800" dirty="0"/>
              <a:t>x</a:t>
            </a:r>
            <a:r>
              <a:rPr lang="en-US" altLang="zh-CN" sz="1800" baseline="-25000" dirty="0"/>
              <a:t>2</a:t>
            </a:r>
            <a:r>
              <a:rPr lang="en-US" altLang="zh-CN" sz="1800" dirty="0"/>
              <a:t> + … + </a:t>
            </a:r>
            <a:r>
              <a:rPr lang="en-US" altLang="zh-CN" sz="1800" dirty="0" err="1"/>
              <a:t>w</a:t>
            </a:r>
            <a:r>
              <a:rPr lang="en-US" altLang="zh-CN" sz="1800" baseline="-25000" dirty="0" err="1"/>
              <a:t>n</a:t>
            </a:r>
            <a:r>
              <a:rPr lang="en-US" altLang="zh-CN" sz="1800" dirty="0" err="1"/>
              <a:t>x</a:t>
            </a:r>
            <a:r>
              <a:rPr lang="en-US" altLang="zh-CN" sz="1800" baseline="-25000" dirty="0" err="1"/>
              <a:t>n</a:t>
            </a:r>
            <a:r>
              <a:rPr lang="en-US" altLang="zh-CN" sz="1800" dirty="0"/>
              <a:t> &gt;= </a:t>
            </a:r>
            <a:r>
              <a:rPr lang="en-US" altLang="zh-CN" sz="1800" dirty="0">
                <a:solidFill>
                  <a:srgbClr val="FF0000"/>
                </a:solidFill>
                <a:sym typeface="Symbol" charset="2"/>
              </a:rPr>
              <a:t></a:t>
            </a:r>
            <a:endParaRPr lang="en-US" altLang="zh-CN" sz="1800" dirty="0">
              <a:solidFill>
                <a:srgbClr val="FF0000"/>
              </a:solidFill>
            </a:endParaRPr>
          </a:p>
          <a:p>
            <a:pPr lvl="1" eaLnBrk="1" hangingPunct="1"/>
            <a:r>
              <a:rPr lang="en-US" altLang="zh-CN" sz="1800" dirty="0"/>
              <a:t>0 otherwise</a:t>
            </a:r>
          </a:p>
          <a:p>
            <a:pPr eaLnBrk="1" hangingPunct="1"/>
            <a:r>
              <a:rPr lang="en-US" altLang="zh-CN" sz="2100" dirty="0"/>
              <a:t>Rewrite</a:t>
            </a:r>
          </a:p>
          <a:p>
            <a:pPr lvl="1" eaLnBrk="1" hangingPunct="1"/>
            <a:r>
              <a:rPr lang="en-US" altLang="zh-CN" sz="1800" dirty="0"/>
              <a:t>w</a:t>
            </a:r>
            <a:r>
              <a:rPr lang="en-US" altLang="zh-CN" sz="1800" baseline="-25000" dirty="0"/>
              <a:t>1</a:t>
            </a:r>
            <a:r>
              <a:rPr lang="en-US" altLang="zh-CN" sz="1800" dirty="0"/>
              <a:t>x</a:t>
            </a:r>
            <a:r>
              <a:rPr lang="en-US" altLang="zh-CN" sz="1800" baseline="-25000" dirty="0"/>
              <a:t>1</a:t>
            </a:r>
            <a:r>
              <a:rPr lang="en-US" altLang="zh-CN" sz="1800" dirty="0"/>
              <a:t> + w</a:t>
            </a:r>
            <a:r>
              <a:rPr lang="en-US" altLang="zh-CN" sz="1800" baseline="-25000" dirty="0"/>
              <a:t>2</a:t>
            </a:r>
            <a:r>
              <a:rPr lang="en-US" altLang="zh-CN" sz="1800" dirty="0"/>
              <a:t>x</a:t>
            </a:r>
            <a:r>
              <a:rPr lang="en-US" altLang="zh-CN" sz="1800" baseline="-25000" dirty="0"/>
              <a:t>2</a:t>
            </a:r>
            <a:r>
              <a:rPr lang="en-US" altLang="zh-CN" sz="1800" dirty="0"/>
              <a:t> + … + </a:t>
            </a:r>
            <a:r>
              <a:rPr lang="en-US" altLang="zh-CN" sz="1800" dirty="0" err="1"/>
              <a:t>w</a:t>
            </a:r>
            <a:r>
              <a:rPr lang="en-US" altLang="zh-CN" sz="1800" baseline="-25000" dirty="0" err="1"/>
              <a:t>n</a:t>
            </a:r>
            <a:r>
              <a:rPr lang="en-US" altLang="zh-CN" sz="1800" dirty="0" err="1"/>
              <a:t>x</a:t>
            </a:r>
            <a:r>
              <a:rPr lang="en-US" altLang="zh-CN" sz="1800" baseline="-25000" dirty="0" err="1"/>
              <a:t>n</a:t>
            </a:r>
            <a:r>
              <a:rPr lang="en-US" altLang="zh-CN" sz="1800" dirty="0"/>
              <a:t> - </a:t>
            </a:r>
            <a:r>
              <a:rPr lang="en-US" altLang="zh-CN" sz="1800" dirty="0">
                <a:sym typeface="Symbol" charset="2"/>
              </a:rPr>
              <a:t></a:t>
            </a:r>
            <a:r>
              <a:rPr lang="en-US" altLang="zh-CN" sz="1800" dirty="0"/>
              <a:t> &gt;= 0</a:t>
            </a:r>
          </a:p>
          <a:p>
            <a:pPr lvl="1" eaLnBrk="1" hangingPunct="1"/>
            <a:r>
              <a:rPr lang="en-US" altLang="zh-CN" sz="1800" dirty="0"/>
              <a:t>w</a:t>
            </a:r>
            <a:r>
              <a:rPr lang="en-US" altLang="zh-CN" sz="1800" baseline="-25000" dirty="0"/>
              <a:t>1</a:t>
            </a:r>
            <a:r>
              <a:rPr lang="en-US" altLang="zh-CN" sz="1800" dirty="0"/>
              <a:t>x</a:t>
            </a:r>
            <a:r>
              <a:rPr lang="en-US" altLang="zh-CN" sz="1800" baseline="-25000" dirty="0"/>
              <a:t>1</a:t>
            </a:r>
            <a:r>
              <a:rPr lang="en-US" altLang="zh-CN" sz="1800" dirty="0"/>
              <a:t> + w</a:t>
            </a:r>
            <a:r>
              <a:rPr lang="en-US" altLang="zh-CN" sz="1800" baseline="-25000" dirty="0"/>
              <a:t>2</a:t>
            </a:r>
            <a:r>
              <a:rPr lang="en-US" altLang="zh-CN" sz="1800" dirty="0"/>
              <a:t>x</a:t>
            </a:r>
            <a:r>
              <a:rPr lang="en-US" altLang="zh-CN" sz="1800" baseline="-25000" dirty="0"/>
              <a:t>2</a:t>
            </a:r>
            <a:r>
              <a:rPr lang="en-US" altLang="zh-CN" sz="1800" dirty="0"/>
              <a:t> + … + </a:t>
            </a:r>
            <a:r>
              <a:rPr lang="en-US" altLang="zh-CN" sz="1800" dirty="0" err="1"/>
              <a:t>w</a:t>
            </a:r>
            <a:r>
              <a:rPr lang="en-US" altLang="zh-CN" sz="1800" baseline="-25000" dirty="0" err="1"/>
              <a:t>n</a:t>
            </a:r>
            <a:r>
              <a:rPr lang="en-US" altLang="zh-CN" sz="1800" dirty="0" err="1"/>
              <a:t>x</a:t>
            </a:r>
            <a:r>
              <a:rPr lang="en-US" altLang="zh-CN" sz="1800" baseline="-25000" dirty="0" err="1"/>
              <a:t>n</a:t>
            </a:r>
            <a:r>
              <a:rPr lang="en-US" altLang="zh-CN" sz="1800" dirty="0"/>
              <a:t> + </a:t>
            </a:r>
            <a:r>
              <a:rPr lang="en-US" altLang="zh-CN" sz="1800" dirty="0">
                <a:sym typeface="Symbol" charset="2"/>
              </a:rPr>
              <a:t></a:t>
            </a:r>
            <a:r>
              <a:rPr lang="en-US" altLang="zh-CN" sz="1800" dirty="0"/>
              <a:t>(-1) &gt;= 0</a:t>
            </a:r>
          </a:p>
          <a:p>
            <a:pPr eaLnBrk="1" hangingPunct="1"/>
            <a:endParaRPr lang="en-US" altLang="zh-CN" sz="2100" dirty="0"/>
          </a:p>
          <a:p>
            <a:pPr eaLnBrk="1" hangingPunct="1"/>
            <a:r>
              <a:rPr lang="en-US" altLang="zh-CN" sz="2100" dirty="0"/>
              <a:t>Hence, the bias is </a:t>
            </a:r>
            <a:r>
              <a:rPr lang="en-US" altLang="zh-CN" sz="2100" dirty="0">
                <a:solidFill>
                  <a:srgbClr val="FF0000"/>
                </a:solidFill>
              </a:rPr>
              <a:t>just another weight</a:t>
            </a:r>
            <a:r>
              <a:rPr lang="en-US" altLang="zh-CN" sz="2100" dirty="0"/>
              <a:t> whose activation is always -1</a:t>
            </a:r>
          </a:p>
          <a:p>
            <a:pPr eaLnBrk="1" hangingPunct="1"/>
            <a:endParaRPr lang="en-US" altLang="zh-CN" sz="2100" dirty="0"/>
          </a:p>
          <a:p>
            <a:pPr eaLnBrk="1" hangingPunct="1"/>
            <a:r>
              <a:rPr lang="en-US" altLang="zh-CN" sz="2100" dirty="0"/>
              <a:t>Just add one more input unit to the network topology</a:t>
            </a:r>
          </a:p>
        </p:txBody>
      </p:sp>
      <p:sp>
        <p:nvSpPr>
          <p:cNvPr id="50180" name="Line 4"/>
          <p:cNvSpPr>
            <a:spLocks noChangeShapeType="1"/>
          </p:cNvSpPr>
          <p:nvPr/>
        </p:nvSpPr>
        <p:spPr bwMode="auto">
          <a:xfrm flipH="1">
            <a:off x="5877145" y="1131590"/>
            <a:ext cx="228600" cy="1714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1350"/>
          </a:p>
        </p:txBody>
      </p:sp>
      <p:sp>
        <p:nvSpPr>
          <p:cNvPr id="50181" name="Text Box 5"/>
          <p:cNvSpPr txBox="1">
            <a:spLocks noChangeArrowheads="1"/>
          </p:cNvSpPr>
          <p:nvPr/>
        </p:nvSpPr>
        <p:spPr bwMode="auto">
          <a:xfrm>
            <a:off x="6229350" y="1085850"/>
            <a:ext cx="5143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350">
                <a:solidFill>
                  <a:srgbClr val="FF0000"/>
                </a:solidFill>
              </a:rPr>
              <a:t>bias</a:t>
            </a:r>
          </a:p>
        </p:txBody>
      </p:sp>
      <p:sp>
        <p:nvSpPr>
          <p:cNvPr id="2" name="云形 1">
            <a:extLst>
              <a:ext uri="{FF2B5EF4-FFF2-40B4-BE49-F238E27FC236}">
                <a16:creationId xmlns:a16="http://schemas.microsoft.com/office/drawing/2014/main" id="{FD9C3481-9FDA-0F42-88A3-ABB540F5372A}"/>
              </a:ext>
            </a:extLst>
          </p:cNvPr>
          <p:cNvSpPr/>
          <p:nvPr/>
        </p:nvSpPr>
        <p:spPr>
          <a:xfrm>
            <a:off x="6642230" y="1303040"/>
            <a:ext cx="1800200" cy="11336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改写方程，统一权值</a:t>
            </a:r>
          </a:p>
        </p:txBody>
      </p:sp>
    </p:spTree>
    <p:extLst>
      <p:ext uri="{BB962C8B-B14F-4D97-AF65-F5344CB8AC3E}">
        <p14:creationId xmlns:p14="http://schemas.microsoft.com/office/powerpoint/2010/main" val="193536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5.</a:t>
            </a:r>
            <a:r>
              <a:rPr lang="zh-CN" altLang="en-US" sz="4000" dirty="0">
                <a:solidFill>
                  <a:schemeClr val="bg1"/>
                </a:solidFill>
                <a:latin typeface="+mj-ea"/>
                <a:ea typeface="+mj-ea"/>
              </a:rPr>
              <a:t>感知机的几何意义</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28</a:t>
            </a:fld>
            <a:endParaRPr lang="zh-CN" altLang="en-US"/>
          </a:p>
        </p:txBody>
      </p:sp>
    </p:spTree>
    <p:extLst>
      <p:ext uri="{BB962C8B-B14F-4D97-AF65-F5344CB8AC3E}">
        <p14:creationId xmlns:p14="http://schemas.microsoft.com/office/powerpoint/2010/main" val="337491868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29</a:t>
            </a:fld>
            <a:endParaRPr lang="zh-CN" altLang="en-US"/>
          </a:p>
        </p:txBody>
      </p:sp>
      <p:sp>
        <p:nvSpPr>
          <p:cNvPr id="3" name="文本框 2"/>
          <p:cNvSpPr txBox="1"/>
          <p:nvPr/>
        </p:nvSpPr>
        <p:spPr>
          <a:xfrm>
            <a:off x="116505" y="1986685"/>
            <a:ext cx="2925325" cy="461665"/>
          </a:xfrm>
          <a:prstGeom prst="rect">
            <a:avLst/>
          </a:prstGeom>
          <a:noFill/>
        </p:spPr>
        <p:txBody>
          <a:bodyPr wrap="square" rtlCol="0">
            <a:spAutoFit/>
          </a:bodyPr>
          <a:lstStyle/>
          <a:p>
            <a:r>
              <a:rPr kumimoji="1" lang="zh-CN" altLang="en-US" sz="2400" b="1" dirty="0">
                <a:solidFill>
                  <a:srgbClr val="FF0000"/>
                </a:solidFill>
              </a:rPr>
              <a:t>感知机的几何意义</a:t>
            </a:r>
          </a:p>
        </p:txBody>
      </p:sp>
      <p:pic>
        <p:nvPicPr>
          <p:cNvPr id="5" name="图片 4">
            <a:extLst>
              <a:ext uri="{FF2B5EF4-FFF2-40B4-BE49-F238E27FC236}">
                <a16:creationId xmlns:a16="http://schemas.microsoft.com/office/drawing/2014/main" id="{D50F6B88-F828-2341-8653-6179AA87C5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66855" y="816555"/>
            <a:ext cx="4680520" cy="3375375"/>
          </a:xfrm>
          <a:prstGeom prst="rect">
            <a:avLst/>
          </a:prstGeom>
          <a:noFill/>
          <a:ln>
            <a:noFill/>
          </a:ln>
        </p:spPr>
      </p:pic>
      <p:sp>
        <p:nvSpPr>
          <p:cNvPr id="4" name="矩形 3">
            <a:extLst>
              <a:ext uri="{FF2B5EF4-FFF2-40B4-BE49-F238E27FC236}">
                <a16:creationId xmlns:a16="http://schemas.microsoft.com/office/drawing/2014/main" id="{FBA65ADE-BA1B-AC45-AD16-49A10C863FB0}"/>
              </a:ext>
            </a:extLst>
          </p:cNvPr>
          <p:cNvSpPr/>
          <p:nvPr/>
        </p:nvSpPr>
        <p:spPr>
          <a:xfrm>
            <a:off x="6957265" y="3471850"/>
            <a:ext cx="1800493" cy="310598"/>
          </a:xfrm>
          <a:prstGeom prst="rect">
            <a:avLst/>
          </a:prstGeom>
        </p:spPr>
        <p:txBody>
          <a:bodyPr wrap="none">
            <a:spAutoFit/>
          </a:bodyPr>
          <a:lstStyle/>
          <a:p>
            <a:pPr algn="ctr">
              <a:lnSpc>
                <a:spcPts val="1650"/>
              </a:lnSpc>
              <a:spcBef>
                <a:spcPts val="800"/>
              </a:spcBef>
              <a:spcAft>
                <a:spcPts val="6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感知机的超平面</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247969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a:t>
            </a:fld>
            <a:endParaRPr lang="zh-CN" altLang="en-US"/>
          </a:p>
        </p:txBody>
      </p:sp>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791581" y="231490"/>
            <a:ext cx="6840760" cy="4230470"/>
          </a:xfrm>
          <a:prstGeom prst="rect">
            <a:avLst/>
          </a:prstGeom>
        </p:spPr>
      </p:pic>
      <p:sp>
        <p:nvSpPr>
          <p:cNvPr id="4" name="文本框 3"/>
          <p:cNvSpPr txBox="1"/>
          <p:nvPr/>
        </p:nvSpPr>
        <p:spPr>
          <a:xfrm>
            <a:off x="6507216" y="681540"/>
            <a:ext cx="1980220" cy="584775"/>
          </a:xfrm>
          <a:prstGeom prst="rect">
            <a:avLst/>
          </a:prstGeom>
          <a:noFill/>
        </p:spPr>
        <p:txBody>
          <a:bodyPr wrap="square" rtlCol="0">
            <a:spAutoFit/>
          </a:bodyPr>
          <a:lstStyle/>
          <a:p>
            <a:r>
              <a:rPr kumimoji="1" lang="zh-CN" altLang="en-US" sz="3200" dirty="0"/>
              <a:t>鸟飞派</a:t>
            </a:r>
          </a:p>
        </p:txBody>
      </p:sp>
    </p:spTree>
    <p:extLst>
      <p:ext uri="{BB962C8B-B14F-4D97-AF65-F5344CB8AC3E}">
        <p14:creationId xmlns:p14="http://schemas.microsoft.com/office/powerpoint/2010/main" val="1846864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30</a:t>
            </a:fld>
            <a:endParaRPr lang="zh-CN" altLang="en-US"/>
          </a:p>
        </p:txBody>
      </p:sp>
      <p:pic>
        <p:nvPicPr>
          <p:cNvPr id="3" name="图片 2"/>
          <p:cNvPicPr>
            <a:picLocks noChangeAspect="1"/>
          </p:cNvPicPr>
          <p:nvPr/>
        </p:nvPicPr>
        <p:blipFill>
          <a:blip r:embed="rId3"/>
          <a:stretch>
            <a:fillRect/>
          </a:stretch>
        </p:blipFill>
        <p:spPr>
          <a:xfrm>
            <a:off x="1871700" y="366505"/>
            <a:ext cx="5027600" cy="1918223"/>
          </a:xfrm>
          <a:prstGeom prst="rect">
            <a:avLst/>
          </a:prstGeom>
        </p:spPr>
      </p:pic>
      <p:pic>
        <p:nvPicPr>
          <p:cNvPr id="4" name="图片 3"/>
          <p:cNvPicPr>
            <a:picLocks noChangeAspect="1"/>
          </p:cNvPicPr>
          <p:nvPr/>
        </p:nvPicPr>
        <p:blipFill>
          <a:blip r:embed="rId4"/>
          <a:stretch>
            <a:fillRect/>
          </a:stretch>
        </p:blipFill>
        <p:spPr>
          <a:xfrm>
            <a:off x="0" y="1970992"/>
            <a:ext cx="9144000" cy="3115359"/>
          </a:xfrm>
          <a:prstGeom prst="rect">
            <a:avLst/>
          </a:prstGeom>
        </p:spPr>
      </p:pic>
    </p:spTree>
    <p:extLst>
      <p:ext uri="{BB962C8B-B14F-4D97-AF65-F5344CB8AC3E}">
        <p14:creationId xmlns:p14="http://schemas.microsoft.com/office/powerpoint/2010/main" val="371377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6.</a:t>
            </a:r>
            <a:r>
              <a:rPr lang="zh-CN" altLang="en-US" sz="4000" dirty="0">
                <a:solidFill>
                  <a:schemeClr val="bg1"/>
                </a:solidFill>
                <a:latin typeface="+mj-ea"/>
                <a:ea typeface="+mj-ea"/>
              </a:rPr>
              <a:t> 实验验证</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31</a:t>
            </a:fld>
            <a:endParaRPr lang="zh-CN" altLang="en-US"/>
          </a:p>
        </p:txBody>
      </p:sp>
    </p:spTree>
    <p:extLst>
      <p:ext uri="{BB962C8B-B14F-4D97-AF65-F5344CB8AC3E}">
        <p14:creationId xmlns:p14="http://schemas.microsoft.com/office/powerpoint/2010/main" val="257891859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B64CFF-AD20-DE45-8195-E30020936013}"/>
              </a:ext>
            </a:extLst>
          </p:cNvPr>
          <p:cNvSpPr>
            <a:spLocks noGrp="1"/>
          </p:cNvSpPr>
          <p:nvPr>
            <p:ph type="sldNum" sz="quarter" idx="12"/>
          </p:nvPr>
        </p:nvSpPr>
        <p:spPr/>
        <p:txBody>
          <a:bodyPr/>
          <a:lstStyle/>
          <a:p>
            <a:fld id="{59FDECE3-04E0-41EC-B771-5AB4EF38E9D3}" type="slidenum">
              <a:rPr lang="zh-CN" altLang="en-US" smtClean="0"/>
              <a:pPr/>
              <a:t>32</a:t>
            </a:fld>
            <a:endParaRPr lang="zh-CN" altLang="en-US"/>
          </a:p>
        </p:txBody>
      </p:sp>
      <p:pic>
        <p:nvPicPr>
          <p:cNvPr id="3" name="图片 2">
            <a:extLst>
              <a:ext uri="{FF2B5EF4-FFF2-40B4-BE49-F238E27FC236}">
                <a16:creationId xmlns:a16="http://schemas.microsoft.com/office/drawing/2014/main" id="{94C085ED-435A-9644-AF10-C0EA7D7E1FA0}"/>
              </a:ext>
            </a:extLst>
          </p:cNvPr>
          <p:cNvPicPr>
            <a:picLocks noChangeAspect="1"/>
          </p:cNvPicPr>
          <p:nvPr/>
        </p:nvPicPr>
        <p:blipFill>
          <a:blip r:embed="rId2"/>
          <a:stretch>
            <a:fillRect/>
          </a:stretch>
        </p:blipFill>
        <p:spPr>
          <a:xfrm>
            <a:off x="1121530" y="0"/>
            <a:ext cx="5655715" cy="4215393"/>
          </a:xfrm>
          <a:prstGeom prst="rect">
            <a:avLst/>
          </a:prstGeom>
        </p:spPr>
      </p:pic>
      <p:pic>
        <p:nvPicPr>
          <p:cNvPr id="4" name="图片 3">
            <a:extLst>
              <a:ext uri="{FF2B5EF4-FFF2-40B4-BE49-F238E27FC236}">
                <a16:creationId xmlns:a16="http://schemas.microsoft.com/office/drawing/2014/main" id="{3338EB13-E29F-184F-BA9F-28B87F0C1EDF}"/>
              </a:ext>
            </a:extLst>
          </p:cNvPr>
          <p:cNvPicPr>
            <a:picLocks noChangeAspect="1"/>
          </p:cNvPicPr>
          <p:nvPr/>
        </p:nvPicPr>
        <p:blipFill>
          <a:blip r:embed="rId3"/>
          <a:stretch>
            <a:fillRect/>
          </a:stretch>
        </p:blipFill>
        <p:spPr>
          <a:xfrm>
            <a:off x="1376645" y="4195363"/>
            <a:ext cx="5760640" cy="564769"/>
          </a:xfrm>
          <a:prstGeom prst="rect">
            <a:avLst/>
          </a:prstGeom>
        </p:spPr>
      </p:pic>
    </p:spTree>
    <p:extLst>
      <p:ext uri="{BB962C8B-B14F-4D97-AF65-F5344CB8AC3E}">
        <p14:creationId xmlns:p14="http://schemas.microsoft.com/office/powerpoint/2010/main" val="2129793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341CBE-CC95-9F4B-B070-327D9D7464CD}"/>
              </a:ext>
            </a:extLst>
          </p:cNvPr>
          <p:cNvSpPr>
            <a:spLocks noGrp="1"/>
          </p:cNvSpPr>
          <p:nvPr>
            <p:ph type="sldNum" sz="quarter" idx="12"/>
          </p:nvPr>
        </p:nvSpPr>
        <p:spPr/>
        <p:txBody>
          <a:bodyPr/>
          <a:lstStyle/>
          <a:p>
            <a:fld id="{59FDECE3-04E0-41EC-B771-5AB4EF38E9D3}" type="slidenum">
              <a:rPr lang="zh-CN" altLang="en-US" smtClean="0"/>
              <a:pPr/>
              <a:t>33</a:t>
            </a:fld>
            <a:endParaRPr lang="zh-CN" altLang="en-US"/>
          </a:p>
        </p:txBody>
      </p:sp>
      <p:pic>
        <p:nvPicPr>
          <p:cNvPr id="3" name="图片 2">
            <a:extLst>
              <a:ext uri="{FF2B5EF4-FFF2-40B4-BE49-F238E27FC236}">
                <a16:creationId xmlns:a16="http://schemas.microsoft.com/office/drawing/2014/main" id="{81350B46-F619-6647-B045-43D03D0BA2B9}"/>
              </a:ext>
            </a:extLst>
          </p:cNvPr>
          <p:cNvPicPr>
            <a:picLocks noChangeAspect="1"/>
          </p:cNvPicPr>
          <p:nvPr/>
        </p:nvPicPr>
        <p:blipFill>
          <a:blip r:embed="rId2"/>
          <a:stretch>
            <a:fillRect/>
          </a:stretch>
        </p:blipFill>
        <p:spPr>
          <a:xfrm>
            <a:off x="0" y="448176"/>
            <a:ext cx="9144000" cy="4247147"/>
          </a:xfrm>
          <a:prstGeom prst="rect">
            <a:avLst/>
          </a:prstGeom>
        </p:spPr>
      </p:pic>
    </p:spTree>
    <p:extLst>
      <p:ext uri="{BB962C8B-B14F-4D97-AF65-F5344CB8AC3E}">
        <p14:creationId xmlns:p14="http://schemas.microsoft.com/office/powerpoint/2010/main" val="1825815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341CBE-CC95-9F4B-B070-327D9D7464CD}"/>
              </a:ext>
            </a:extLst>
          </p:cNvPr>
          <p:cNvSpPr>
            <a:spLocks noGrp="1"/>
          </p:cNvSpPr>
          <p:nvPr>
            <p:ph type="sldNum" sz="quarter" idx="12"/>
          </p:nvPr>
        </p:nvSpPr>
        <p:spPr/>
        <p:txBody>
          <a:bodyPr/>
          <a:lstStyle/>
          <a:p>
            <a:fld id="{59FDECE3-04E0-41EC-B771-5AB4EF38E9D3}" type="slidenum">
              <a:rPr lang="zh-CN" altLang="en-US" smtClean="0"/>
              <a:pPr/>
              <a:t>34</a:t>
            </a:fld>
            <a:endParaRPr lang="zh-CN" altLang="en-US"/>
          </a:p>
        </p:txBody>
      </p:sp>
      <p:pic>
        <p:nvPicPr>
          <p:cNvPr id="4" name="图片 3">
            <a:extLst>
              <a:ext uri="{FF2B5EF4-FFF2-40B4-BE49-F238E27FC236}">
                <a16:creationId xmlns:a16="http://schemas.microsoft.com/office/drawing/2014/main" id="{17F32B64-999D-A444-8C64-D34C6314E420}"/>
              </a:ext>
            </a:extLst>
          </p:cNvPr>
          <p:cNvPicPr>
            <a:picLocks noChangeAspect="1"/>
          </p:cNvPicPr>
          <p:nvPr/>
        </p:nvPicPr>
        <p:blipFill>
          <a:blip r:embed="rId2"/>
          <a:stretch>
            <a:fillRect/>
          </a:stretch>
        </p:blipFill>
        <p:spPr>
          <a:xfrm>
            <a:off x="15173" y="-443585"/>
            <a:ext cx="9144000" cy="3812043"/>
          </a:xfrm>
          <a:prstGeom prst="rect">
            <a:avLst/>
          </a:prstGeom>
        </p:spPr>
      </p:pic>
      <p:pic>
        <p:nvPicPr>
          <p:cNvPr id="5" name="图片 4">
            <a:extLst>
              <a:ext uri="{FF2B5EF4-FFF2-40B4-BE49-F238E27FC236}">
                <a16:creationId xmlns:a16="http://schemas.microsoft.com/office/drawing/2014/main" id="{196E0EE7-76E2-394C-B32C-EB61C0790A6F}"/>
              </a:ext>
            </a:extLst>
          </p:cNvPr>
          <p:cNvPicPr>
            <a:picLocks noChangeAspect="1"/>
          </p:cNvPicPr>
          <p:nvPr/>
        </p:nvPicPr>
        <p:blipFill>
          <a:blip r:embed="rId3"/>
          <a:stretch>
            <a:fillRect/>
          </a:stretch>
        </p:blipFill>
        <p:spPr>
          <a:xfrm>
            <a:off x="926595" y="3377097"/>
            <a:ext cx="4916867" cy="1572332"/>
          </a:xfrm>
          <a:prstGeom prst="rect">
            <a:avLst/>
          </a:prstGeom>
        </p:spPr>
      </p:pic>
    </p:spTree>
    <p:extLst>
      <p:ext uri="{BB962C8B-B14F-4D97-AF65-F5344CB8AC3E}">
        <p14:creationId xmlns:p14="http://schemas.microsoft.com/office/powerpoint/2010/main" val="1355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6.</a:t>
            </a:r>
            <a:r>
              <a:rPr lang="zh-CN" altLang="en-US" sz="4000" dirty="0">
                <a:solidFill>
                  <a:schemeClr val="bg1"/>
                </a:solidFill>
                <a:latin typeface="+mj-ea"/>
                <a:ea typeface="+mj-ea"/>
              </a:rPr>
              <a:t> 感知机的表征能力</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35</a:t>
            </a:fld>
            <a:endParaRPr lang="zh-CN" altLang="en-US"/>
          </a:p>
        </p:txBody>
      </p:sp>
    </p:spTree>
    <p:extLst>
      <p:ext uri="{BB962C8B-B14F-4D97-AF65-F5344CB8AC3E}">
        <p14:creationId xmlns:p14="http://schemas.microsoft.com/office/powerpoint/2010/main" val="248174789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36</a:t>
            </a:fld>
            <a:endParaRPr lang="zh-CN" altLang="en-US"/>
          </a:p>
        </p:txBody>
      </p:sp>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1421650" y="413292"/>
            <a:ext cx="4705350" cy="4305300"/>
          </a:xfrm>
          <a:prstGeom prst="rect">
            <a:avLst/>
          </a:prstGeom>
        </p:spPr>
      </p:pic>
      <p:sp>
        <p:nvSpPr>
          <p:cNvPr id="4" name="文本框 3"/>
          <p:cNvSpPr txBox="1"/>
          <p:nvPr/>
        </p:nvSpPr>
        <p:spPr>
          <a:xfrm>
            <a:off x="331239" y="2565942"/>
            <a:ext cx="2070230" cy="461665"/>
          </a:xfrm>
          <a:prstGeom prst="rect">
            <a:avLst/>
          </a:prstGeom>
          <a:noFill/>
        </p:spPr>
        <p:txBody>
          <a:bodyPr wrap="square" rtlCol="0">
            <a:spAutoFit/>
          </a:bodyPr>
          <a:lstStyle/>
          <a:p>
            <a:r>
              <a:rPr kumimoji="1" lang="zh-CN" altLang="en-US" sz="2400" dirty="0">
                <a:latin typeface="Wawati SC" charset="-122"/>
                <a:ea typeface="Wawati SC" charset="-122"/>
                <a:cs typeface="Wawati SC" charset="-122"/>
              </a:rPr>
              <a:t>感知机的短板</a:t>
            </a:r>
          </a:p>
        </p:txBody>
      </p:sp>
      <p:pic>
        <p:nvPicPr>
          <p:cNvPr id="5" name="图片 4"/>
          <p:cNvPicPr>
            <a:picLocks noChangeAspect="1"/>
          </p:cNvPicPr>
          <p:nvPr/>
        </p:nvPicPr>
        <p:blipFill>
          <a:blip r:embed="rId3"/>
          <a:stretch>
            <a:fillRect/>
          </a:stretch>
        </p:blipFill>
        <p:spPr>
          <a:xfrm>
            <a:off x="7002270" y="2796775"/>
            <a:ext cx="1506866" cy="1342250"/>
          </a:xfrm>
          <a:prstGeom prst="rect">
            <a:avLst/>
          </a:prstGeom>
        </p:spPr>
      </p:pic>
      <p:sp>
        <p:nvSpPr>
          <p:cNvPr id="6" name="文本框 5">
            <a:extLst>
              <a:ext uri="{FF2B5EF4-FFF2-40B4-BE49-F238E27FC236}">
                <a16:creationId xmlns:a16="http://schemas.microsoft.com/office/drawing/2014/main" id="{1CC30E65-D680-1749-8B1D-A016D58F0234}"/>
              </a:ext>
            </a:extLst>
          </p:cNvPr>
          <p:cNvSpPr txBox="1"/>
          <p:nvPr/>
        </p:nvSpPr>
        <p:spPr>
          <a:xfrm>
            <a:off x="6213369" y="2122190"/>
            <a:ext cx="2833700" cy="369332"/>
          </a:xfrm>
          <a:prstGeom prst="rect">
            <a:avLst/>
          </a:prstGeom>
          <a:noFill/>
        </p:spPr>
        <p:txBody>
          <a:bodyPr wrap="square" rtlCol="0">
            <a:spAutoFit/>
          </a:bodyPr>
          <a:lstStyle/>
          <a:p>
            <a:r>
              <a:rPr kumimoji="1" lang="zh-CN" altLang="en-US" dirty="0"/>
              <a:t>非线性能力表达不足</a:t>
            </a:r>
          </a:p>
        </p:txBody>
      </p:sp>
      <p:pic>
        <p:nvPicPr>
          <p:cNvPr id="7" name="Picture 2" descr="Marvin Minsky - Wikipedia">
            <a:extLst>
              <a:ext uri="{FF2B5EF4-FFF2-40B4-BE49-F238E27FC236}">
                <a16:creationId xmlns:a16="http://schemas.microsoft.com/office/drawing/2014/main" id="{62C8AE0D-4F3C-2C4B-979C-C90A1F232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255" y="261975"/>
            <a:ext cx="1525929" cy="152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9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9FDECE3-04E0-41EC-B771-5AB4EF38E9D3}" type="slidenum">
              <a:rPr lang="zh-CN" altLang="en-US" smtClean="0"/>
              <a:pPr/>
              <a:t>37</a:t>
            </a:fld>
            <a:endParaRPr lang="zh-CN" altLang="en-US"/>
          </a:p>
        </p:txBody>
      </p:sp>
      <p:pic>
        <p:nvPicPr>
          <p:cNvPr id="3" name="图片 2" descr="Z:\Mac 上的 yhilly\微云同步盘\1-deep learning图书\book-writing\pics\chap06\xor-problem.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610" y="996575"/>
            <a:ext cx="6840760" cy="3060339"/>
          </a:xfrm>
          <a:prstGeom prst="rect">
            <a:avLst/>
          </a:prstGeom>
          <a:noFill/>
          <a:ln>
            <a:noFill/>
          </a:ln>
        </p:spPr>
      </p:pic>
    </p:spTree>
    <p:extLst>
      <p:ext uri="{BB962C8B-B14F-4D97-AF65-F5344CB8AC3E}">
        <p14:creationId xmlns:p14="http://schemas.microsoft.com/office/powerpoint/2010/main" val="382344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38</a:t>
            </a:fld>
            <a:endParaRPr lang="zh-CN" altLang="en-US"/>
          </a:p>
        </p:txBody>
      </p:sp>
      <p:pic>
        <p:nvPicPr>
          <p:cNvPr id="2050" name="Picture 2" descr="https://cdnpythonmachinelearning.azureedge.net/wp-content/uploads/2017/09/Logic-Gates.png?x311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2" y="816555"/>
            <a:ext cx="8640442" cy="321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7.</a:t>
            </a:r>
            <a:r>
              <a:rPr lang="zh-CN" altLang="en-US" sz="4000" dirty="0">
                <a:solidFill>
                  <a:schemeClr val="bg1"/>
                </a:solidFill>
                <a:latin typeface="+mj-ea"/>
                <a:ea typeface="+mj-ea"/>
              </a:rPr>
              <a:t>常用的激活函数与损失函数</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39</a:t>
            </a:fld>
            <a:endParaRPr lang="zh-CN" altLang="en-US"/>
          </a:p>
        </p:txBody>
      </p:sp>
    </p:spTree>
    <p:extLst>
      <p:ext uri="{BB962C8B-B14F-4D97-AF65-F5344CB8AC3E}">
        <p14:creationId xmlns:p14="http://schemas.microsoft.com/office/powerpoint/2010/main" val="10254805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4</a:t>
            </a:fld>
            <a:endParaRPr lang="zh-CN" altLang="en-US"/>
          </a:p>
        </p:txBody>
      </p:sp>
      <p:pic>
        <p:nvPicPr>
          <p:cNvPr id="3" name="图片 2"/>
          <p:cNvPicPr>
            <a:picLocks noChangeAspect="1"/>
          </p:cNvPicPr>
          <p:nvPr/>
        </p:nvPicPr>
        <p:blipFill>
          <a:blip r:embed="rId2"/>
          <a:stretch>
            <a:fillRect/>
          </a:stretch>
        </p:blipFill>
        <p:spPr>
          <a:xfrm>
            <a:off x="385982" y="0"/>
            <a:ext cx="8372035" cy="5143500"/>
          </a:xfrm>
          <a:prstGeom prst="rect">
            <a:avLst/>
          </a:prstGeom>
        </p:spPr>
      </p:pic>
    </p:spTree>
    <p:extLst>
      <p:ext uri="{BB962C8B-B14F-4D97-AF65-F5344CB8AC3E}">
        <p14:creationId xmlns:p14="http://schemas.microsoft.com/office/powerpoint/2010/main" val="11686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3969D0-F637-F74B-99BA-DC02269DA634}"/>
              </a:ext>
            </a:extLst>
          </p:cNvPr>
          <p:cNvSpPr>
            <a:spLocks noGrp="1"/>
          </p:cNvSpPr>
          <p:nvPr>
            <p:ph type="sldNum" sz="quarter" idx="12"/>
          </p:nvPr>
        </p:nvSpPr>
        <p:spPr/>
        <p:txBody>
          <a:bodyPr/>
          <a:lstStyle/>
          <a:p>
            <a:fld id="{59FDECE3-04E0-41EC-B771-5AB4EF38E9D3}" type="slidenum">
              <a:rPr lang="zh-CN" altLang="en-US" smtClean="0"/>
              <a:pPr/>
              <a:t>40</a:t>
            </a:fld>
            <a:endParaRPr lang="zh-CN" altLang="en-US"/>
          </a:p>
        </p:txBody>
      </p:sp>
      <p:sp>
        <p:nvSpPr>
          <p:cNvPr id="3" name="矩形 2">
            <a:extLst>
              <a:ext uri="{FF2B5EF4-FFF2-40B4-BE49-F238E27FC236}">
                <a16:creationId xmlns:a16="http://schemas.microsoft.com/office/drawing/2014/main" id="{3629944F-2A16-8647-B57F-9AC1EE521226}"/>
              </a:ext>
            </a:extLst>
          </p:cNvPr>
          <p:cNvSpPr/>
          <p:nvPr/>
        </p:nvSpPr>
        <p:spPr>
          <a:xfrm>
            <a:off x="48284" y="996575"/>
            <a:ext cx="5423816" cy="2196692"/>
          </a:xfrm>
          <a:prstGeom prst="rect">
            <a:avLst/>
          </a:prstGeom>
        </p:spPr>
        <p:txBody>
          <a:bodyPr wrap="square">
            <a:spAutoFit/>
          </a:bodyPr>
          <a:lstStyle/>
          <a:p>
            <a:pPr indent="254000" algn="just">
              <a:lnSpc>
                <a:spcPct val="200000"/>
              </a:lnSpc>
              <a:spcAft>
                <a:spcPts val="360"/>
              </a:spcAft>
            </a:pPr>
            <a:r>
              <a:rPr lang="zh-CN" altLang="zh-CN" sz="2400" kern="100" dirty="0">
                <a:solidFill>
                  <a:srgbClr val="4774C5"/>
                </a:solidFill>
                <a:latin typeface="楷体" panose="02010609060101010101" pitchFamily="49" charset="-122"/>
                <a:ea typeface="楷体_GB2312"/>
                <a:cs typeface="Times New Roman" panose="02020603050405020304" pitchFamily="18" charset="0"/>
              </a:rPr>
              <a:t>预测是智能的、不可或缺的组成部分，当实际情况和预测出现差异时，实际上就是学习的过程。</a:t>
            </a:r>
            <a:r>
              <a:rPr lang="zh-CN" altLang="zh-CN" sz="2400" kern="100" dirty="0">
                <a:solidFill>
                  <a:srgbClr val="4774C5"/>
                </a:solidFill>
                <a:latin typeface="Times New Roman" panose="02020603050405020304" pitchFamily="18" charset="0"/>
                <a:ea typeface="楷体_GB2312"/>
                <a:cs typeface="Times New Roman" panose="02020603050405020304" pitchFamily="18" charset="0"/>
              </a:rPr>
              <a:t>”</a:t>
            </a:r>
            <a:endParaRPr lang="zh-CN" altLang="zh-CN" sz="2400" kern="100" dirty="0">
              <a:latin typeface="Times New Roman" panose="02020603050405020304" pitchFamily="18" charset="0"/>
              <a:ea typeface="方正书宋简体"/>
            </a:endParaRPr>
          </a:p>
        </p:txBody>
      </p:sp>
      <p:pic>
        <p:nvPicPr>
          <p:cNvPr id="12290" name="Picture 2" descr="Yann LeCun - Wikipedia">
            <a:extLst>
              <a:ext uri="{FF2B5EF4-FFF2-40B4-BE49-F238E27FC236}">
                <a16:creationId xmlns:a16="http://schemas.microsoft.com/office/drawing/2014/main" id="{BC3CD223-468D-B346-8DE0-A958770DC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155" y="636535"/>
            <a:ext cx="3084874" cy="35443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59F200D-B202-1942-8D72-C409AC07A93B}"/>
              </a:ext>
            </a:extLst>
          </p:cNvPr>
          <p:cNvSpPr/>
          <p:nvPr/>
        </p:nvSpPr>
        <p:spPr>
          <a:xfrm>
            <a:off x="7002270" y="4534658"/>
            <a:ext cx="1405513" cy="369332"/>
          </a:xfrm>
          <a:prstGeom prst="rect">
            <a:avLst/>
          </a:prstGeom>
        </p:spPr>
        <p:txBody>
          <a:bodyPr wrap="none">
            <a:spAutoFit/>
          </a:bodyPr>
          <a:lstStyle/>
          <a:p>
            <a:r>
              <a:rPr lang="en-US" altLang="zh-CN" kern="100" dirty="0">
                <a:latin typeface="Times New Roman" panose="02020603050405020304" pitchFamily="18" charset="0"/>
                <a:ea typeface="方正书宋简体"/>
              </a:rPr>
              <a:t>Yann </a:t>
            </a:r>
            <a:r>
              <a:rPr lang="en-US" altLang="zh-CN" kern="100" dirty="0" err="1">
                <a:latin typeface="Times New Roman" panose="02020603050405020304" pitchFamily="18" charset="0"/>
                <a:ea typeface="方正书宋简体"/>
              </a:rPr>
              <a:t>LeCun</a:t>
            </a:r>
            <a:r>
              <a:rPr lang="zh-CN" altLang="zh-CN" dirty="0"/>
              <a:t> </a:t>
            </a:r>
            <a:endParaRPr lang="zh-CN" altLang="en-US" dirty="0"/>
          </a:p>
        </p:txBody>
      </p:sp>
    </p:spTree>
    <p:extLst>
      <p:ext uri="{BB962C8B-B14F-4D97-AF65-F5344CB8AC3E}">
        <p14:creationId xmlns:p14="http://schemas.microsoft.com/office/powerpoint/2010/main" val="2562214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A5BCA0-6AA0-AF42-9D8F-0C60812211DC}"/>
              </a:ext>
            </a:extLst>
          </p:cNvPr>
          <p:cNvSpPr>
            <a:spLocks noGrp="1"/>
          </p:cNvSpPr>
          <p:nvPr>
            <p:ph type="sldNum" sz="quarter" idx="12"/>
          </p:nvPr>
        </p:nvSpPr>
        <p:spPr/>
        <p:txBody>
          <a:bodyPr/>
          <a:lstStyle/>
          <a:p>
            <a:fld id="{59FDECE3-04E0-41EC-B771-5AB4EF38E9D3}" type="slidenum">
              <a:rPr lang="zh-CN" altLang="en-US" smtClean="0"/>
              <a:pPr/>
              <a:t>41</a:t>
            </a:fld>
            <a:endParaRPr lang="zh-CN" altLang="en-US"/>
          </a:p>
        </p:txBody>
      </p:sp>
      <p:pic>
        <p:nvPicPr>
          <p:cNvPr id="13314" name="Picture 2" descr="Cost, Activation, Loss Function|| Neural Network|| Deep Learning. What are  these? | by Zeeshan Mulla | Medium">
            <a:extLst>
              <a:ext uri="{FF2B5EF4-FFF2-40B4-BE49-F238E27FC236}">
                <a16:creationId xmlns:a16="http://schemas.microsoft.com/office/drawing/2014/main" id="{A83C803D-38DE-3844-99B6-797D606AA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3" y="0"/>
            <a:ext cx="8129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501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163EA-A191-114E-985C-198FA6025FCA}"/>
              </a:ext>
            </a:extLst>
          </p:cNvPr>
          <p:cNvSpPr>
            <a:spLocks noGrp="1"/>
          </p:cNvSpPr>
          <p:nvPr>
            <p:ph type="sldNum" sz="quarter" idx="12"/>
          </p:nvPr>
        </p:nvSpPr>
        <p:spPr/>
        <p:txBody>
          <a:bodyPr/>
          <a:lstStyle/>
          <a:p>
            <a:fld id="{59FDECE3-04E0-41EC-B771-5AB4EF38E9D3}" type="slidenum">
              <a:rPr lang="zh-CN" altLang="en-US" smtClean="0"/>
              <a:pPr/>
              <a:t>42</a:t>
            </a:fld>
            <a:endParaRPr lang="zh-CN" altLang="en-US"/>
          </a:p>
        </p:txBody>
      </p:sp>
      <p:pic>
        <p:nvPicPr>
          <p:cNvPr id="3" name="图片 2">
            <a:extLst>
              <a:ext uri="{FF2B5EF4-FFF2-40B4-BE49-F238E27FC236}">
                <a16:creationId xmlns:a16="http://schemas.microsoft.com/office/drawing/2014/main" id="{D0CD73FD-B3FE-1E45-9E61-5A7CBBC8826C}"/>
              </a:ext>
            </a:extLst>
          </p:cNvPr>
          <p:cNvPicPr>
            <a:picLocks noChangeAspect="1"/>
          </p:cNvPicPr>
          <p:nvPr/>
        </p:nvPicPr>
        <p:blipFill>
          <a:blip r:embed="rId2"/>
          <a:stretch>
            <a:fillRect/>
          </a:stretch>
        </p:blipFill>
        <p:spPr>
          <a:xfrm>
            <a:off x="666750" y="1003300"/>
            <a:ext cx="7810500" cy="3136900"/>
          </a:xfrm>
          <a:prstGeom prst="rect">
            <a:avLst/>
          </a:prstGeom>
        </p:spPr>
      </p:pic>
    </p:spTree>
    <p:extLst>
      <p:ext uri="{BB962C8B-B14F-4D97-AF65-F5344CB8AC3E}">
        <p14:creationId xmlns:p14="http://schemas.microsoft.com/office/powerpoint/2010/main" val="2514636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90A080-0596-4A42-82A1-B909434FCF9A}"/>
              </a:ext>
            </a:extLst>
          </p:cNvPr>
          <p:cNvSpPr>
            <a:spLocks noGrp="1"/>
          </p:cNvSpPr>
          <p:nvPr>
            <p:ph type="sldNum" sz="quarter" idx="12"/>
          </p:nvPr>
        </p:nvSpPr>
        <p:spPr/>
        <p:txBody>
          <a:bodyPr/>
          <a:lstStyle/>
          <a:p>
            <a:fld id="{59FDECE3-04E0-41EC-B771-5AB4EF38E9D3}" type="slidenum">
              <a:rPr lang="zh-CN" altLang="en-US" smtClean="0"/>
              <a:pPr/>
              <a:t>43</a:t>
            </a:fld>
            <a:endParaRPr lang="zh-CN" altLang="en-US"/>
          </a:p>
        </p:txBody>
      </p:sp>
      <p:pic>
        <p:nvPicPr>
          <p:cNvPr id="3" name="图片 2">
            <a:extLst>
              <a:ext uri="{FF2B5EF4-FFF2-40B4-BE49-F238E27FC236}">
                <a16:creationId xmlns:a16="http://schemas.microsoft.com/office/drawing/2014/main" id="{885B623B-A047-714A-BBA7-63B259281E56}"/>
              </a:ext>
            </a:extLst>
          </p:cNvPr>
          <p:cNvPicPr>
            <a:picLocks noChangeAspect="1"/>
          </p:cNvPicPr>
          <p:nvPr/>
        </p:nvPicPr>
        <p:blipFill>
          <a:blip r:embed="rId2"/>
          <a:stretch>
            <a:fillRect/>
          </a:stretch>
        </p:blipFill>
        <p:spPr>
          <a:xfrm>
            <a:off x="844550" y="1193800"/>
            <a:ext cx="7454900" cy="2755900"/>
          </a:xfrm>
          <a:prstGeom prst="rect">
            <a:avLst/>
          </a:prstGeom>
        </p:spPr>
      </p:pic>
    </p:spTree>
    <p:extLst>
      <p:ext uri="{BB962C8B-B14F-4D97-AF65-F5344CB8AC3E}">
        <p14:creationId xmlns:p14="http://schemas.microsoft.com/office/powerpoint/2010/main" val="526341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812BFF-9322-6943-901A-3FB17B1B761C}"/>
              </a:ext>
            </a:extLst>
          </p:cNvPr>
          <p:cNvSpPr>
            <a:spLocks noGrp="1"/>
          </p:cNvSpPr>
          <p:nvPr>
            <p:ph type="sldNum" sz="quarter" idx="12"/>
          </p:nvPr>
        </p:nvSpPr>
        <p:spPr/>
        <p:txBody>
          <a:bodyPr/>
          <a:lstStyle/>
          <a:p>
            <a:fld id="{59FDECE3-04E0-41EC-B771-5AB4EF38E9D3}" type="slidenum">
              <a:rPr lang="zh-CN" altLang="en-US" smtClean="0"/>
              <a:pPr/>
              <a:t>44</a:t>
            </a:fld>
            <a:endParaRPr lang="zh-CN" altLang="en-US"/>
          </a:p>
        </p:txBody>
      </p:sp>
      <p:pic>
        <p:nvPicPr>
          <p:cNvPr id="10242" name="Picture 2" descr="Various forms of non-linear activation functions (Figure adopted from... |  Download Scientific Diagram">
            <a:extLst>
              <a:ext uri="{FF2B5EF4-FFF2-40B4-BE49-F238E27FC236}">
                <a16:creationId xmlns:a16="http://schemas.microsoft.com/office/drawing/2014/main" id="{08D4A234-7E3E-3E45-AE23-D1A0D96C7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012" y="-330993"/>
            <a:ext cx="6592887"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B0154E1-4F54-9F4C-921C-C0C8A1005487}"/>
              </a:ext>
            </a:extLst>
          </p:cNvPr>
          <p:cNvSpPr txBox="1"/>
          <p:nvPr/>
        </p:nvSpPr>
        <p:spPr>
          <a:xfrm>
            <a:off x="309101" y="2387084"/>
            <a:ext cx="2226695" cy="369332"/>
          </a:xfrm>
          <a:prstGeom prst="rect">
            <a:avLst/>
          </a:prstGeom>
          <a:noFill/>
        </p:spPr>
        <p:txBody>
          <a:bodyPr wrap="square" rtlCol="0">
            <a:spAutoFit/>
          </a:bodyPr>
          <a:lstStyle/>
          <a:p>
            <a:r>
              <a:rPr kumimoji="1" lang="zh-CN" altLang="en-US" dirty="0"/>
              <a:t>常用的激活函数</a:t>
            </a:r>
          </a:p>
        </p:txBody>
      </p:sp>
      <p:sp>
        <p:nvSpPr>
          <p:cNvPr id="4" name="矩形 3">
            <a:extLst>
              <a:ext uri="{FF2B5EF4-FFF2-40B4-BE49-F238E27FC236}">
                <a16:creationId xmlns:a16="http://schemas.microsoft.com/office/drawing/2014/main" id="{B332FBD7-F9FB-E844-9D21-C0A3FEB8E2E4}"/>
              </a:ext>
            </a:extLst>
          </p:cNvPr>
          <p:cNvSpPr/>
          <p:nvPr/>
        </p:nvSpPr>
        <p:spPr>
          <a:xfrm>
            <a:off x="566555" y="3921900"/>
            <a:ext cx="3119765" cy="570734"/>
          </a:xfrm>
          <a:prstGeom prst="rect">
            <a:avLst/>
          </a:prstGeom>
        </p:spPr>
        <p:txBody>
          <a:bodyPr wrap="none">
            <a:spAutoFit/>
          </a:bodyPr>
          <a:lstStyle/>
          <a:p>
            <a:pPr>
              <a:lnSpc>
                <a:spcPct val="200000"/>
              </a:lnSpc>
              <a:buFont typeface="Wingdings" pitchFamily="2" charset="2"/>
              <a:buChar char="ü"/>
            </a:pPr>
            <a:r>
              <a:rPr lang="en-AU" altLang="zh-CN" dirty="0">
                <a:solidFill>
                  <a:srgbClr val="FF0000"/>
                </a:solidFill>
              </a:rPr>
              <a:t> Most popular is the </a:t>
            </a:r>
            <a:r>
              <a:rPr lang="en-AU" altLang="zh-CN" dirty="0" err="1">
                <a:solidFill>
                  <a:srgbClr val="FF0000"/>
                </a:solidFill>
              </a:rPr>
              <a:t>ReLU</a:t>
            </a:r>
            <a:r>
              <a:rPr lang="en-AU" altLang="zh-CN" dirty="0">
                <a:solidFill>
                  <a:srgbClr val="FF0000"/>
                </a:solidFill>
              </a:rPr>
              <a:t>.</a:t>
            </a:r>
            <a:endParaRPr lang="en-US" altLang="zh-CN" dirty="0">
              <a:solidFill>
                <a:srgbClr val="FF0000"/>
              </a:solidFill>
            </a:endParaRPr>
          </a:p>
        </p:txBody>
      </p:sp>
    </p:spTree>
    <p:extLst>
      <p:ext uri="{BB962C8B-B14F-4D97-AF65-F5344CB8AC3E}">
        <p14:creationId xmlns:p14="http://schemas.microsoft.com/office/powerpoint/2010/main" val="284544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8.</a:t>
            </a:r>
            <a:r>
              <a:rPr lang="zh-CN" altLang="en-US" sz="4000" dirty="0">
                <a:solidFill>
                  <a:schemeClr val="bg1"/>
                </a:solidFill>
                <a:latin typeface="+mj-ea"/>
                <a:ea typeface="+mj-ea"/>
              </a:rPr>
              <a:t>多层前馈网络</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45</a:t>
            </a:fld>
            <a:endParaRPr lang="zh-CN" altLang="en-US"/>
          </a:p>
        </p:txBody>
      </p:sp>
    </p:spTree>
    <p:extLst>
      <p:ext uri="{BB962C8B-B14F-4D97-AF65-F5344CB8AC3E}">
        <p14:creationId xmlns:p14="http://schemas.microsoft.com/office/powerpoint/2010/main" val="65023009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74822C-F4AE-E246-928A-D09DA8371231}"/>
              </a:ext>
            </a:extLst>
          </p:cNvPr>
          <p:cNvSpPr>
            <a:spLocks noGrp="1"/>
          </p:cNvSpPr>
          <p:nvPr>
            <p:ph type="sldNum" sz="quarter" idx="12"/>
          </p:nvPr>
        </p:nvSpPr>
        <p:spPr/>
        <p:txBody>
          <a:bodyPr/>
          <a:lstStyle/>
          <a:p>
            <a:fld id="{59FDECE3-04E0-41EC-B771-5AB4EF38E9D3}" type="slidenum">
              <a:rPr lang="zh-CN" altLang="en-US" smtClean="0"/>
              <a:pPr/>
              <a:t>46</a:t>
            </a:fld>
            <a:endParaRPr lang="zh-CN" altLang="en-US"/>
          </a:p>
        </p:txBody>
      </p:sp>
      <p:pic>
        <p:nvPicPr>
          <p:cNvPr id="3" name="图片 2">
            <a:extLst>
              <a:ext uri="{FF2B5EF4-FFF2-40B4-BE49-F238E27FC236}">
                <a16:creationId xmlns:a16="http://schemas.microsoft.com/office/drawing/2014/main" id="{DC2B3986-975B-4946-B2BE-6BD22C00BE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76594"/>
            <a:ext cx="6930770" cy="2745305"/>
          </a:xfrm>
          <a:prstGeom prst="rect">
            <a:avLst/>
          </a:prstGeom>
          <a:noFill/>
          <a:ln>
            <a:noFill/>
          </a:ln>
        </p:spPr>
      </p:pic>
      <p:sp>
        <p:nvSpPr>
          <p:cNvPr id="4" name="矩形 3">
            <a:extLst>
              <a:ext uri="{FF2B5EF4-FFF2-40B4-BE49-F238E27FC236}">
                <a16:creationId xmlns:a16="http://schemas.microsoft.com/office/drawing/2014/main" id="{9F6F72E8-111E-5D48-9CE1-D2A879843F3F}"/>
              </a:ext>
            </a:extLst>
          </p:cNvPr>
          <p:cNvSpPr/>
          <p:nvPr/>
        </p:nvSpPr>
        <p:spPr>
          <a:xfrm>
            <a:off x="2861810" y="4250739"/>
            <a:ext cx="3647152" cy="310598"/>
          </a:xfrm>
          <a:prstGeom prst="rect">
            <a:avLst/>
          </a:prstGeom>
        </p:spPr>
        <p:txBody>
          <a:bodyPr wrap="none">
            <a:spAutoFit/>
          </a:bodyPr>
          <a:lstStyle/>
          <a:p>
            <a:pPr algn="ctr">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可解决“异或”问题的两层感知机</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1233566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4A650C7-DC2C-E147-9D24-F340E35AFC63}"/>
              </a:ext>
            </a:extLst>
          </p:cNvPr>
          <p:cNvSpPr>
            <a:spLocks noGrp="1"/>
          </p:cNvSpPr>
          <p:nvPr>
            <p:ph type="sldNum" sz="quarter" idx="12"/>
          </p:nvPr>
        </p:nvSpPr>
        <p:spPr/>
        <p:txBody>
          <a:bodyPr/>
          <a:lstStyle/>
          <a:p>
            <a:fld id="{59FDECE3-04E0-41EC-B771-5AB4EF38E9D3}" type="slidenum">
              <a:rPr lang="zh-CN" altLang="en-US" smtClean="0"/>
              <a:pPr/>
              <a:t>47</a:t>
            </a:fld>
            <a:endParaRPr lang="zh-CN" altLang="en-US"/>
          </a:p>
        </p:txBody>
      </p:sp>
      <p:pic>
        <p:nvPicPr>
          <p:cNvPr id="3" name="图片 2">
            <a:extLst>
              <a:ext uri="{FF2B5EF4-FFF2-40B4-BE49-F238E27FC236}">
                <a16:creationId xmlns:a16="http://schemas.microsoft.com/office/drawing/2014/main" id="{2130A439-1B70-3846-90EF-92593C7FBC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6655" y="771550"/>
            <a:ext cx="5693690" cy="3195355"/>
          </a:xfrm>
          <a:prstGeom prst="rect">
            <a:avLst/>
          </a:prstGeom>
          <a:noFill/>
          <a:ln>
            <a:noFill/>
          </a:ln>
        </p:spPr>
      </p:pic>
      <p:sp>
        <p:nvSpPr>
          <p:cNvPr id="4" name="矩形 3">
            <a:extLst>
              <a:ext uri="{FF2B5EF4-FFF2-40B4-BE49-F238E27FC236}">
                <a16:creationId xmlns:a16="http://schemas.microsoft.com/office/drawing/2014/main" id="{52893B89-1434-6D40-B998-BC70052ED569}"/>
              </a:ext>
            </a:extLst>
          </p:cNvPr>
          <p:cNvSpPr/>
          <p:nvPr/>
        </p:nvSpPr>
        <p:spPr>
          <a:xfrm>
            <a:off x="3626895" y="4416955"/>
            <a:ext cx="2492990" cy="310598"/>
          </a:xfrm>
          <a:prstGeom prst="rect">
            <a:avLst/>
          </a:prstGeom>
        </p:spPr>
        <p:txBody>
          <a:bodyPr wrap="none">
            <a:spAutoFit/>
          </a:bodyPr>
          <a:lstStyle/>
          <a:p>
            <a:pPr algn="ctr">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前馈神经网络拓扑结构</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3152420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9.</a:t>
            </a:r>
            <a:r>
              <a:rPr lang="zh-CN" altLang="en-US" sz="4000" dirty="0">
                <a:solidFill>
                  <a:schemeClr val="bg1"/>
                </a:solidFill>
                <a:latin typeface="+mj-ea"/>
                <a:ea typeface="+mj-ea"/>
              </a:rPr>
              <a:t>神经网络的理论基础</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48</a:t>
            </a:fld>
            <a:endParaRPr lang="zh-CN" altLang="en-US"/>
          </a:p>
        </p:txBody>
      </p:sp>
    </p:spTree>
    <p:extLst>
      <p:ext uri="{BB962C8B-B14F-4D97-AF65-F5344CB8AC3E}">
        <p14:creationId xmlns:p14="http://schemas.microsoft.com/office/powerpoint/2010/main" val="411381162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99DD01-3F0D-3940-884E-B9F86672B25D}"/>
              </a:ext>
            </a:extLst>
          </p:cNvPr>
          <p:cNvSpPr>
            <a:spLocks noGrp="1"/>
          </p:cNvSpPr>
          <p:nvPr>
            <p:ph type="sldNum" sz="quarter" idx="12"/>
          </p:nvPr>
        </p:nvSpPr>
        <p:spPr/>
        <p:txBody>
          <a:bodyPr/>
          <a:lstStyle/>
          <a:p>
            <a:fld id="{59FDECE3-04E0-41EC-B771-5AB4EF38E9D3}" type="slidenum">
              <a:rPr lang="zh-CN" altLang="en-US" smtClean="0"/>
              <a:pPr/>
              <a:t>49</a:t>
            </a:fld>
            <a:endParaRPr lang="zh-CN" altLang="en-US"/>
          </a:p>
        </p:txBody>
      </p:sp>
      <p:pic>
        <p:nvPicPr>
          <p:cNvPr id="3" name="图片 2">
            <a:extLst>
              <a:ext uri="{FF2B5EF4-FFF2-40B4-BE49-F238E27FC236}">
                <a16:creationId xmlns:a16="http://schemas.microsoft.com/office/drawing/2014/main" id="{E97758BD-8AC7-6346-8631-A9589E6A0B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86835" y="546525"/>
            <a:ext cx="3105345" cy="2925326"/>
          </a:xfrm>
          <a:prstGeom prst="rect">
            <a:avLst/>
          </a:prstGeom>
          <a:noFill/>
          <a:ln>
            <a:noFill/>
          </a:ln>
        </p:spPr>
      </p:pic>
      <p:sp>
        <p:nvSpPr>
          <p:cNvPr id="4" name="矩形 3">
            <a:extLst>
              <a:ext uri="{FF2B5EF4-FFF2-40B4-BE49-F238E27FC236}">
                <a16:creationId xmlns:a16="http://schemas.microsoft.com/office/drawing/2014/main" id="{D511ED39-F332-6D44-97F9-65CD16343882}"/>
              </a:ext>
            </a:extLst>
          </p:cNvPr>
          <p:cNvSpPr/>
          <p:nvPr/>
        </p:nvSpPr>
        <p:spPr>
          <a:xfrm>
            <a:off x="2771800" y="4146925"/>
            <a:ext cx="3877985" cy="310598"/>
          </a:xfrm>
          <a:prstGeom prst="rect">
            <a:avLst/>
          </a:prstGeom>
        </p:spPr>
        <p:txBody>
          <a:bodyPr wrap="none">
            <a:spAutoFit/>
          </a:bodyPr>
          <a:lstStyle/>
          <a:p>
            <a:pPr algn="ctr">
              <a:lnSpc>
                <a:spcPts val="1650"/>
              </a:lnSpc>
              <a:spcBef>
                <a:spcPts val="800"/>
              </a:spcBef>
              <a:spcAft>
                <a:spcPts val="10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机器学习近似于寻找一个好用的函数</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1019277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644556"/>
            <a:ext cx="9144000" cy="3854388"/>
          </a:xfrm>
          <a:prstGeom prst="rect">
            <a:avLst/>
          </a:prstGeom>
        </p:spPr>
      </p:pic>
    </p:spTree>
    <p:extLst>
      <p:ext uri="{BB962C8B-B14F-4D97-AF65-F5344CB8AC3E}">
        <p14:creationId xmlns:p14="http://schemas.microsoft.com/office/powerpoint/2010/main" val="530244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D32985-3657-9C40-A7FB-C84966FAB512}"/>
              </a:ext>
            </a:extLst>
          </p:cNvPr>
          <p:cNvSpPr>
            <a:spLocks noGrp="1"/>
          </p:cNvSpPr>
          <p:nvPr>
            <p:ph type="sldNum" sz="quarter" idx="12"/>
          </p:nvPr>
        </p:nvSpPr>
        <p:spPr/>
        <p:txBody>
          <a:bodyPr/>
          <a:lstStyle/>
          <a:p>
            <a:fld id="{59FDECE3-04E0-41EC-B771-5AB4EF38E9D3}" type="slidenum">
              <a:rPr lang="zh-CN" altLang="en-US" smtClean="0"/>
              <a:pPr/>
              <a:t>50</a:t>
            </a:fld>
            <a:endParaRPr lang="zh-CN" altLang="en-US"/>
          </a:p>
        </p:txBody>
      </p:sp>
      <p:pic>
        <p:nvPicPr>
          <p:cNvPr id="3" name="图片 2">
            <a:extLst>
              <a:ext uri="{FF2B5EF4-FFF2-40B4-BE49-F238E27FC236}">
                <a16:creationId xmlns:a16="http://schemas.microsoft.com/office/drawing/2014/main" id="{A8595B9E-A0BE-7D42-A6FD-FF20A7C5D07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6635" y="767113"/>
            <a:ext cx="6930770" cy="3109782"/>
          </a:xfrm>
          <a:prstGeom prst="rect">
            <a:avLst/>
          </a:prstGeom>
          <a:noFill/>
          <a:ln>
            <a:noFill/>
          </a:ln>
        </p:spPr>
      </p:pic>
      <p:sp>
        <p:nvSpPr>
          <p:cNvPr id="4" name="矩形 3">
            <a:extLst>
              <a:ext uri="{FF2B5EF4-FFF2-40B4-BE49-F238E27FC236}">
                <a16:creationId xmlns:a16="http://schemas.microsoft.com/office/drawing/2014/main" id="{DF2644B8-053A-C247-99F3-4C1801AF07EE}"/>
              </a:ext>
            </a:extLst>
          </p:cNvPr>
          <p:cNvSpPr/>
          <p:nvPr/>
        </p:nvSpPr>
        <p:spPr>
          <a:xfrm>
            <a:off x="3671900" y="4376387"/>
            <a:ext cx="1569660" cy="310598"/>
          </a:xfrm>
          <a:prstGeom prst="rect">
            <a:avLst/>
          </a:prstGeom>
        </p:spPr>
        <p:txBody>
          <a:bodyPr wrap="none">
            <a:spAutoFit/>
          </a:bodyPr>
          <a:lstStyle/>
          <a:p>
            <a:pPr algn="ctr">
              <a:lnSpc>
                <a:spcPts val="1650"/>
              </a:lnSpc>
              <a:spcBef>
                <a:spcPts val="600"/>
              </a:spcBef>
              <a:spcAft>
                <a:spcPts val="800"/>
              </a:spcAft>
            </a:pPr>
            <a:r>
              <a:rPr lang="zh-CN" altLang="zh-CN" kern="100" dirty="0">
                <a:solidFill>
                  <a:srgbClr val="4774C5"/>
                </a:solidFill>
                <a:latin typeface="Times New Roman" panose="02020603050405020304" pitchFamily="18" charset="0"/>
                <a:ea typeface="方正楷体_GBK"/>
                <a:cs typeface="Times New Roman" panose="02020603050405020304" pitchFamily="18" charset="0"/>
              </a:rPr>
              <a:t>通用近似定理</a:t>
            </a:r>
            <a:endParaRPr lang="zh-CN" altLang="zh-CN" kern="100" dirty="0">
              <a:solidFill>
                <a:srgbClr val="4774C5"/>
              </a:solidFill>
              <a:latin typeface="Times New Roman" panose="02020603050405020304" pitchFamily="18" charset="0"/>
              <a:ea typeface="方正楷体_GBK"/>
            </a:endParaRPr>
          </a:p>
        </p:txBody>
      </p:sp>
    </p:spTree>
    <p:extLst>
      <p:ext uri="{BB962C8B-B14F-4D97-AF65-F5344CB8AC3E}">
        <p14:creationId xmlns:p14="http://schemas.microsoft.com/office/powerpoint/2010/main" val="15636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845" y="175100"/>
            <a:ext cx="67437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59FDECE3-04E0-41EC-B771-5AB4EF38E9D3}" type="slidenum">
              <a:rPr lang="zh-CN" altLang="en-US" smtClean="0"/>
              <a:pPr/>
              <a:t>51</a:t>
            </a:fld>
            <a:endParaRPr lang="zh-CN" altLang="en-US"/>
          </a:p>
        </p:txBody>
      </p:sp>
      <p:sp>
        <p:nvSpPr>
          <p:cNvPr id="3" name="矩形 2"/>
          <p:cNvSpPr/>
          <p:nvPr/>
        </p:nvSpPr>
        <p:spPr>
          <a:xfrm>
            <a:off x="656565" y="996575"/>
            <a:ext cx="3749744" cy="881203"/>
          </a:xfrm>
          <a:prstGeom prst="rect">
            <a:avLst/>
          </a:prstGeom>
        </p:spPr>
        <p:txBody>
          <a:bodyPr wrap="none">
            <a:spAutoFit/>
          </a:bodyPr>
          <a:lstStyle/>
          <a:p>
            <a:pPr>
              <a:lnSpc>
                <a:spcPct val="150000"/>
              </a:lnSpc>
            </a:pPr>
            <a:r>
              <a:rPr lang="zh-CN" altLang="en-US" b="1" dirty="0">
                <a:solidFill>
                  <a:srgbClr val="C00000"/>
                </a:solidFill>
              </a:rPr>
              <a:t>神经网络的理论基础：</a:t>
            </a:r>
            <a:endParaRPr lang="en-US" altLang="zh-CN" b="1" dirty="0">
              <a:solidFill>
                <a:srgbClr val="C00000"/>
              </a:solidFill>
            </a:endParaRPr>
          </a:p>
          <a:p>
            <a:pPr>
              <a:lnSpc>
                <a:spcPct val="150000"/>
              </a:lnSpc>
            </a:pPr>
            <a:r>
              <a:rPr lang="en-US" altLang="zh-CN" b="1" dirty="0">
                <a:solidFill>
                  <a:srgbClr val="C00000"/>
                </a:solidFill>
              </a:rPr>
              <a:t>Universal approximation theorem</a:t>
            </a:r>
            <a:endParaRPr lang="zh-CN" altLang="en-US" b="1" dirty="0">
              <a:solidFill>
                <a:srgbClr val="C00000"/>
              </a:solidFill>
            </a:endParaRPr>
          </a:p>
        </p:txBody>
      </p:sp>
      <p:sp>
        <p:nvSpPr>
          <p:cNvPr id="4" name="文本框 3"/>
          <p:cNvSpPr txBox="1"/>
          <p:nvPr/>
        </p:nvSpPr>
        <p:spPr>
          <a:xfrm rot="20726032">
            <a:off x="1274607" y="3291415"/>
            <a:ext cx="5805645" cy="646331"/>
          </a:xfrm>
          <a:prstGeom prst="rect">
            <a:avLst/>
          </a:prstGeom>
          <a:noFill/>
        </p:spPr>
        <p:txBody>
          <a:bodyPr wrap="square" rtlCol="0">
            <a:spAutoFit/>
          </a:bodyPr>
          <a:lstStyle/>
          <a:p>
            <a:r>
              <a:rPr kumimoji="1" lang="zh-CN" altLang="en-US" sz="3600" b="1" dirty="0">
                <a:solidFill>
                  <a:srgbClr val="C00000"/>
                </a:solidFill>
              </a:rPr>
              <a:t>仅仅证明了解的存在性</a:t>
            </a:r>
          </a:p>
        </p:txBody>
      </p:sp>
    </p:spTree>
    <p:extLst>
      <p:ext uri="{BB962C8B-B14F-4D97-AF65-F5344CB8AC3E}">
        <p14:creationId xmlns:p14="http://schemas.microsoft.com/office/powerpoint/2010/main" val="327531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52</a:t>
            </a:fld>
            <a:endParaRPr lang="zh-CN" altLang="en-US"/>
          </a:p>
        </p:txBody>
      </p:sp>
      <p:pic>
        <p:nvPicPr>
          <p:cNvPr id="3" name="图片 2"/>
          <p:cNvPicPr>
            <a:picLocks noChangeAspect="1"/>
          </p:cNvPicPr>
          <p:nvPr/>
        </p:nvPicPr>
        <p:blipFill>
          <a:blip r:embed="rId2"/>
          <a:stretch>
            <a:fillRect/>
          </a:stretch>
        </p:blipFill>
        <p:spPr>
          <a:xfrm>
            <a:off x="323021" y="0"/>
            <a:ext cx="8497957" cy="5143500"/>
          </a:xfrm>
          <a:prstGeom prst="rect">
            <a:avLst/>
          </a:prstGeom>
        </p:spPr>
      </p:pic>
    </p:spTree>
    <p:extLst>
      <p:ext uri="{BB962C8B-B14F-4D97-AF65-F5344CB8AC3E}">
        <p14:creationId xmlns:p14="http://schemas.microsoft.com/office/powerpoint/2010/main" val="4107657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53</a:t>
            </a:fld>
            <a:endParaRPr lang="zh-CN" altLang="en-US"/>
          </a:p>
        </p:txBody>
      </p:sp>
      <p:pic>
        <p:nvPicPr>
          <p:cNvPr id="3" name="图片 2" descr="Z:\Mac 上的 yhilly\微云同步盘\1-deep learning图书\book-writing\pics\chap2\Universal-Approximation-Theorem-ReLU.jpg"/>
          <p:cNvPicPr/>
          <p:nvPr/>
        </p:nvPicPr>
        <p:blipFill>
          <a:blip r:embed="rId2">
            <a:extLst>
              <a:ext uri="{28A0092B-C50C-407E-A947-70E740481C1C}">
                <a14:useLocalDpi xmlns:a14="http://schemas.microsoft.com/office/drawing/2010/main" val="0"/>
              </a:ext>
            </a:extLst>
          </a:blip>
          <a:srcRect/>
          <a:stretch>
            <a:fillRect/>
          </a:stretch>
        </p:blipFill>
        <p:spPr bwMode="auto">
          <a:xfrm>
            <a:off x="3801707" y="501520"/>
            <a:ext cx="5472300" cy="4010552"/>
          </a:xfrm>
          <a:prstGeom prst="rect">
            <a:avLst/>
          </a:prstGeom>
          <a:noFill/>
          <a:ln>
            <a:noFill/>
          </a:ln>
        </p:spPr>
      </p:pic>
      <p:sp>
        <p:nvSpPr>
          <p:cNvPr id="4" name="Rectangle 2"/>
          <p:cNvSpPr>
            <a:spLocks noChangeArrowheads="1"/>
          </p:cNvSpPr>
          <p:nvPr/>
        </p:nvSpPr>
        <p:spPr bwMode="auto">
          <a:xfrm>
            <a:off x="611560" y="18066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a:stretch>
            <a:fillRect/>
          </a:stretch>
        </p:blipFill>
        <p:spPr>
          <a:xfrm>
            <a:off x="1151620" y="4609307"/>
            <a:ext cx="5486400" cy="203200"/>
          </a:xfrm>
          <a:prstGeom prst="rect">
            <a:avLst/>
          </a:prstGeom>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267" y="493649"/>
            <a:ext cx="3956670" cy="3694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5"/>
          <a:stretch>
            <a:fillRect/>
          </a:stretch>
        </p:blipFill>
        <p:spPr>
          <a:xfrm>
            <a:off x="476545" y="1270578"/>
            <a:ext cx="3716055" cy="2261141"/>
          </a:xfrm>
          <a:prstGeom prst="rect">
            <a:avLst/>
          </a:prstGeom>
        </p:spPr>
      </p:pic>
    </p:spTree>
    <p:extLst>
      <p:ext uri="{BB962C8B-B14F-4D97-AF65-F5344CB8AC3E}">
        <p14:creationId xmlns:p14="http://schemas.microsoft.com/office/powerpoint/2010/main" val="3556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6386"/>
                                        </p:tgtEl>
                                        <p:attrNameLst>
                                          <p:attrName>style.visibility</p:attrName>
                                        </p:attrNameLst>
                                      </p:cBhvr>
                                      <p:to>
                                        <p:strVal val="visible"/>
                                      </p:to>
                                    </p:set>
                                    <p:anim calcmode="lin" valueType="num">
                                      <p:cBhvr additive="base">
                                        <p:cTn id="14" dur="500" fill="hold"/>
                                        <p:tgtEl>
                                          <p:spTgt spid="16386"/>
                                        </p:tgtEl>
                                        <p:attrNameLst>
                                          <p:attrName>ppt_x</p:attrName>
                                        </p:attrNameLst>
                                      </p:cBhvr>
                                      <p:tavLst>
                                        <p:tav tm="0">
                                          <p:val>
                                            <p:strVal val="#ppt_x"/>
                                          </p:val>
                                        </p:tav>
                                        <p:tav tm="100000">
                                          <p:val>
                                            <p:strVal val="#ppt_x"/>
                                          </p:val>
                                        </p:tav>
                                      </p:tavLst>
                                    </p:anim>
                                    <p:anim calcmode="lin" valueType="num">
                                      <p:cBhvr additive="base">
                                        <p:cTn id="15"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54</a:t>
            </a:fld>
            <a:endParaRPr lang="zh-CN" altLang="en-US"/>
          </a:p>
        </p:txBody>
      </p:sp>
      <p:sp>
        <p:nvSpPr>
          <p:cNvPr id="4" name="文本框 3"/>
          <p:cNvSpPr txBox="1"/>
          <p:nvPr/>
        </p:nvSpPr>
        <p:spPr>
          <a:xfrm>
            <a:off x="341530" y="816555"/>
            <a:ext cx="3015335" cy="646331"/>
          </a:xfrm>
          <a:prstGeom prst="rect">
            <a:avLst/>
          </a:prstGeom>
          <a:noFill/>
        </p:spPr>
        <p:txBody>
          <a:bodyPr wrap="square" rtlCol="0">
            <a:spAutoFit/>
          </a:bodyPr>
          <a:lstStyle/>
          <a:p>
            <a:r>
              <a:rPr kumimoji="1" lang="zh-CN" altLang="en-US" dirty="0"/>
              <a:t>实验：通用模拟定理</a:t>
            </a:r>
            <a:endParaRPr kumimoji="1" lang="en-US" altLang="zh-CN" dirty="0"/>
          </a:p>
          <a:p>
            <a:r>
              <a:rPr kumimoji="1" lang="en-US" altLang="zh-CN" dirty="0"/>
              <a:t>(</a:t>
            </a:r>
            <a:r>
              <a:rPr kumimoji="1" lang="zh-CN" altLang="en-US" dirty="0"/>
              <a:t>学习</a:t>
            </a:r>
            <a:r>
              <a:rPr kumimoji="1" lang="en-US" altLang="zh-CN" dirty="0" err="1"/>
              <a:t>TensorFlow</a:t>
            </a:r>
            <a:r>
              <a:rPr kumimoji="1" lang="zh-CN" altLang="en-US" dirty="0"/>
              <a:t>后完成）</a:t>
            </a:r>
          </a:p>
        </p:txBody>
      </p:sp>
      <p:pic>
        <p:nvPicPr>
          <p:cNvPr id="5" name="图片 4"/>
          <p:cNvPicPr>
            <a:picLocks noChangeAspect="1"/>
          </p:cNvPicPr>
          <p:nvPr/>
        </p:nvPicPr>
        <p:blipFill>
          <a:blip r:embed="rId2"/>
          <a:stretch>
            <a:fillRect/>
          </a:stretch>
        </p:blipFill>
        <p:spPr>
          <a:xfrm>
            <a:off x="359405" y="2436735"/>
            <a:ext cx="2971800" cy="850900"/>
          </a:xfrm>
          <a:prstGeom prst="rect">
            <a:avLst/>
          </a:prstGeom>
        </p:spPr>
      </p:pic>
      <p:pic>
        <p:nvPicPr>
          <p:cNvPr id="6" name="图片 5"/>
          <p:cNvPicPr>
            <a:picLocks noChangeAspect="1"/>
          </p:cNvPicPr>
          <p:nvPr/>
        </p:nvPicPr>
        <p:blipFill>
          <a:blip r:embed="rId3"/>
          <a:stretch>
            <a:fillRect/>
          </a:stretch>
        </p:blipFill>
        <p:spPr>
          <a:xfrm>
            <a:off x="67377" y="0"/>
            <a:ext cx="9009246" cy="5143500"/>
          </a:xfrm>
          <a:prstGeom prst="rect">
            <a:avLst/>
          </a:prstGeom>
        </p:spPr>
      </p:pic>
      <p:pic>
        <p:nvPicPr>
          <p:cNvPr id="7" name="图片 6"/>
          <p:cNvPicPr>
            <a:picLocks noChangeAspect="1"/>
          </p:cNvPicPr>
          <p:nvPr/>
        </p:nvPicPr>
        <p:blipFill>
          <a:blip r:embed="rId4"/>
          <a:stretch>
            <a:fillRect/>
          </a:stretch>
        </p:blipFill>
        <p:spPr>
          <a:xfrm>
            <a:off x="3473450" y="1626645"/>
            <a:ext cx="2197100" cy="546100"/>
          </a:xfrm>
          <a:prstGeom prst="rect">
            <a:avLst/>
          </a:prstGeom>
        </p:spPr>
      </p:pic>
    </p:spTree>
    <p:extLst>
      <p:ext uri="{BB962C8B-B14F-4D97-AF65-F5344CB8AC3E}">
        <p14:creationId xmlns:p14="http://schemas.microsoft.com/office/powerpoint/2010/main" val="134582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37"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900" decel="100000" fill="hold"/>
                                        <p:tgtEl>
                                          <p:spTgt spid="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55</a:t>
            </a:fld>
            <a:endParaRPr lang="zh-CN" altLang="en-US"/>
          </a:p>
        </p:txBody>
      </p:sp>
      <p:pic>
        <p:nvPicPr>
          <p:cNvPr id="4" name="图片 3"/>
          <p:cNvPicPr>
            <a:picLocks noChangeAspect="1"/>
          </p:cNvPicPr>
          <p:nvPr/>
        </p:nvPicPr>
        <p:blipFill>
          <a:blip r:embed="rId2"/>
          <a:stretch>
            <a:fillRect/>
          </a:stretch>
        </p:blipFill>
        <p:spPr>
          <a:xfrm>
            <a:off x="0" y="153412"/>
            <a:ext cx="9144000" cy="4836676"/>
          </a:xfrm>
          <a:prstGeom prst="rect">
            <a:avLst/>
          </a:prstGeom>
        </p:spPr>
      </p:pic>
      <p:pic>
        <p:nvPicPr>
          <p:cNvPr id="3" name="图片 2"/>
          <p:cNvPicPr>
            <a:picLocks noChangeAspect="1"/>
          </p:cNvPicPr>
          <p:nvPr/>
        </p:nvPicPr>
        <p:blipFill>
          <a:blip r:embed="rId3"/>
          <a:stretch>
            <a:fillRect/>
          </a:stretch>
        </p:blipFill>
        <p:spPr>
          <a:xfrm>
            <a:off x="2231740" y="1716655"/>
            <a:ext cx="4279900" cy="406400"/>
          </a:xfrm>
          <a:prstGeom prst="rect">
            <a:avLst/>
          </a:prstGeom>
        </p:spPr>
      </p:pic>
    </p:spTree>
    <p:extLst>
      <p:ext uri="{BB962C8B-B14F-4D97-AF65-F5344CB8AC3E}">
        <p14:creationId xmlns:p14="http://schemas.microsoft.com/office/powerpoint/2010/main" val="3299060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56</a:t>
            </a:fld>
            <a:endParaRPr lang="zh-CN" altLang="en-US"/>
          </a:p>
        </p:txBody>
      </p:sp>
      <p:pic>
        <p:nvPicPr>
          <p:cNvPr id="3" name="图片 2"/>
          <p:cNvPicPr>
            <a:picLocks noChangeAspect="1"/>
          </p:cNvPicPr>
          <p:nvPr/>
        </p:nvPicPr>
        <p:blipFill>
          <a:blip r:embed="rId2"/>
          <a:stretch>
            <a:fillRect/>
          </a:stretch>
        </p:blipFill>
        <p:spPr>
          <a:xfrm>
            <a:off x="0" y="186485"/>
            <a:ext cx="9144000" cy="1951717"/>
          </a:xfrm>
          <a:prstGeom prst="rect">
            <a:avLst/>
          </a:prstGeom>
        </p:spPr>
      </p:pic>
      <p:pic>
        <p:nvPicPr>
          <p:cNvPr id="4" name="图片 3"/>
          <p:cNvPicPr>
            <a:picLocks noChangeAspect="1"/>
          </p:cNvPicPr>
          <p:nvPr/>
        </p:nvPicPr>
        <p:blipFill>
          <a:blip r:embed="rId3"/>
          <a:stretch>
            <a:fillRect/>
          </a:stretch>
        </p:blipFill>
        <p:spPr>
          <a:xfrm>
            <a:off x="2366755" y="1446625"/>
            <a:ext cx="1562100" cy="508000"/>
          </a:xfrm>
          <a:prstGeom prst="rect">
            <a:avLst/>
          </a:prstGeom>
        </p:spPr>
      </p:pic>
      <p:pic>
        <p:nvPicPr>
          <p:cNvPr id="5" name="图片 4"/>
          <p:cNvPicPr>
            <a:picLocks noChangeAspect="1"/>
          </p:cNvPicPr>
          <p:nvPr/>
        </p:nvPicPr>
        <p:blipFill>
          <a:blip r:embed="rId4"/>
          <a:stretch>
            <a:fillRect/>
          </a:stretch>
        </p:blipFill>
        <p:spPr>
          <a:xfrm>
            <a:off x="0" y="2436735"/>
            <a:ext cx="9144000" cy="2895962"/>
          </a:xfrm>
          <a:prstGeom prst="rect">
            <a:avLst/>
          </a:prstGeom>
        </p:spPr>
      </p:pic>
    </p:spTree>
    <p:extLst>
      <p:ext uri="{BB962C8B-B14F-4D97-AF65-F5344CB8AC3E}">
        <p14:creationId xmlns:p14="http://schemas.microsoft.com/office/powerpoint/2010/main" val="1796600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57</a:t>
            </a:fld>
            <a:endParaRPr lang="zh-CN" altLang="en-US"/>
          </a:p>
        </p:txBody>
      </p:sp>
      <p:sp>
        <p:nvSpPr>
          <p:cNvPr id="3" name="文本框 2"/>
          <p:cNvSpPr txBox="1"/>
          <p:nvPr/>
        </p:nvSpPr>
        <p:spPr>
          <a:xfrm>
            <a:off x="575640" y="456515"/>
            <a:ext cx="7740860" cy="3970318"/>
          </a:xfrm>
          <a:prstGeom prst="rect">
            <a:avLst/>
          </a:prstGeom>
          <a:noFill/>
        </p:spPr>
        <p:txBody>
          <a:bodyPr wrap="square" rtlCol="0">
            <a:spAutoFit/>
          </a:bodyPr>
          <a:lstStyle/>
          <a:p>
            <a:pPr>
              <a:lnSpc>
                <a:spcPct val="200000"/>
              </a:lnSpc>
            </a:pPr>
            <a:r>
              <a:rPr lang="en-US" altLang="zh-CN" b="1" dirty="0">
                <a:solidFill>
                  <a:srgbClr val="C00000"/>
                </a:solidFill>
              </a:rPr>
              <a:t>Conclusion</a:t>
            </a:r>
            <a:r>
              <a:rPr lang="en-US" altLang="zh-CN" b="1" dirty="0"/>
              <a:t>:</a:t>
            </a:r>
            <a:r>
              <a:rPr lang="en-US" altLang="zh-CN" dirty="0"/>
              <a:t> As the number of hidden units increase, the approximation error on the training data generally decreases.</a:t>
            </a:r>
          </a:p>
          <a:p>
            <a:pPr>
              <a:lnSpc>
                <a:spcPct val="200000"/>
              </a:lnSpc>
            </a:pPr>
            <a:r>
              <a:rPr lang="en-US" altLang="zh-CN" b="1" dirty="0">
                <a:solidFill>
                  <a:srgbClr val="C00000"/>
                </a:solidFill>
              </a:rPr>
              <a:t>Discussion</a:t>
            </a:r>
            <a:r>
              <a:rPr lang="en-US" altLang="zh-CN" b="1" dirty="0"/>
              <a:t>:</a:t>
            </a:r>
            <a:r>
              <a:rPr lang="en-US" altLang="zh-CN" dirty="0"/>
              <a:t> Although the universal approximation theorem says that neural network with </a:t>
            </a:r>
            <a:r>
              <a:rPr lang="en-US" altLang="zh-CN" b="1" dirty="0">
                <a:solidFill>
                  <a:srgbClr val="00B050"/>
                </a:solidFill>
              </a:rPr>
              <a:t>enough parameters </a:t>
            </a:r>
            <a:r>
              <a:rPr lang="en-US" altLang="zh-CN" dirty="0"/>
              <a:t>can approximate a true classification/regression function, it doesn‘t say anything about whether these parameters are </a:t>
            </a:r>
            <a:r>
              <a:rPr lang="en-US" altLang="zh-CN" i="1" dirty="0"/>
              <a:t>learnable</a:t>
            </a:r>
            <a:r>
              <a:rPr lang="en-US" altLang="zh-CN" dirty="0"/>
              <a:t> through a procedure like </a:t>
            </a:r>
            <a:r>
              <a:rPr lang="en-US" altLang="zh-CN" b="1" dirty="0">
                <a:solidFill>
                  <a:srgbClr val="00B050"/>
                </a:solidFill>
              </a:rPr>
              <a:t>stochastic gradient descent. </a:t>
            </a:r>
            <a:endParaRPr kumimoji="1" lang="zh-CN" altLang="en-US" b="1" dirty="0">
              <a:solidFill>
                <a:srgbClr val="00B050"/>
              </a:solidFill>
            </a:endParaRPr>
          </a:p>
        </p:txBody>
      </p:sp>
    </p:spTree>
    <p:extLst>
      <p:ext uri="{BB962C8B-B14F-4D97-AF65-F5344CB8AC3E}">
        <p14:creationId xmlns:p14="http://schemas.microsoft.com/office/powerpoint/2010/main" val="268284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6200000">
            <a:off x="3949700" y="-1158875"/>
            <a:ext cx="1244600" cy="9505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91580" y="3228833"/>
            <a:ext cx="7895635" cy="707886"/>
          </a:xfrm>
          <a:prstGeom prst="rect">
            <a:avLst/>
          </a:prstGeom>
          <a:noFill/>
        </p:spPr>
        <p:txBody>
          <a:bodyPr wrap="square" rtlCol="0">
            <a:spAutoFit/>
          </a:bodyPr>
          <a:lstStyle/>
          <a:p>
            <a:pPr algn="ctr"/>
            <a:r>
              <a:rPr lang="en-US" altLang="zh-CN" sz="4000" dirty="0">
                <a:solidFill>
                  <a:schemeClr val="bg1"/>
                </a:solidFill>
                <a:latin typeface="+mj-ea"/>
                <a:ea typeface="+mj-ea"/>
              </a:rPr>
              <a:t>10.</a:t>
            </a:r>
            <a:r>
              <a:rPr lang="zh-CN" altLang="en-US" sz="4000" dirty="0">
                <a:solidFill>
                  <a:schemeClr val="bg1"/>
                </a:solidFill>
                <a:latin typeface="+mj-ea"/>
                <a:ea typeface="+mj-ea"/>
              </a:rPr>
              <a:t>实战感知机</a:t>
            </a:r>
          </a:p>
        </p:txBody>
      </p:sp>
      <p:sp>
        <p:nvSpPr>
          <p:cNvPr id="2" name="页脚占位符 1"/>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58</a:t>
            </a:fld>
            <a:endParaRPr lang="zh-CN" altLang="en-US"/>
          </a:p>
        </p:txBody>
      </p:sp>
    </p:spTree>
    <p:extLst>
      <p:ext uri="{BB962C8B-B14F-4D97-AF65-F5344CB8AC3E}">
        <p14:creationId xmlns:p14="http://schemas.microsoft.com/office/powerpoint/2010/main" val="1714717801"/>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59</a:t>
            </a:fld>
            <a:endParaRPr lang="zh-CN" altLang="en-US"/>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926595" y="501520"/>
            <a:ext cx="7290810" cy="3645405"/>
          </a:xfrm>
          <a:prstGeom prst="rect">
            <a:avLst/>
          </a:prstGeom>
        </p:spPr>
      </p:pic>
      <p:sp>
        <p:nvSpPr>
          <p:cNvPr id="4" name="矩形 3"/>
          <p:cNvSpPr/>
          <p:nvPr/>
        </p:nvSpPr>
        <p:spPr>
          <a:xfrm>
            <a:off x="4166955" y="3962259"/>
            <a:ext cx="1858201" cy="369332"/>
          </a:xfrm>
          <a:prstGeom prst="rect">
            <a:avLst/>
          </a:prstGeom>
        </p:spPr>
        <p:txBody>
          <a:bodyPr wrap="none">
            <a:spAutoFit/>
          </a:bodyPr>
          <a:lstStyle/>
          <a:p>
            <a:r>
              <a:rPr lang="zh-CN" altLang="zh-CN" kern="100">
                <a:latin typeface="Calibri" charset="0"/>
                <a:cs typeface="Times New Roman" charset="0"/>
              </a:rPr>
              <a:t>感知机学习算法</a:t>
            </a:r>
            <a:r>
              <a:rPr lang="zh-CN" altLang="zh-CN"/>
              <a:t> </a:t>
            </a:r>
            <a:endParaRPr lang="zh-CN" altLang="en-US"/>
          </a:p>
        </p:txBody>
      </p:sp>
    </p:spTree>
    <p:extLst>
      <p:ext uri="{BB962C8B-B14F-4D97-AF65-F5344CB8AC3E}">
        <p14:creationId xmlns:p14="http://schemas.microsoft.com/office/powerpoint/2010/main" val="3153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14450" y="0"/>
            <a:ext cx="6343650" cy="1063229"/>
          </a:xfrm>
          <a:solidFill>
            <a:srgbClr val="FFFFCC"/>
          </a:solidFill>
        </p:spPr>
        <p:txBody>
          <a:bodyPr/>
          <a:lstStyle/>
          <a:p>
            <a:pPr eaLnBrk="1" hangingPunct="1"/>
            <a:r>
              <a:rPr lang="zh-CN" altLang="en-US" sz="3000" u="sng" dirty="0">
                <a:solidFill>
                  <a:srgbClr val="C00000"/>
                </a:solidFill>
              </a:rPr>
              <a:t>计算机与大脑的对比</a:t>
            </a:r>
            <a:endParaRPr lang="en-US" altLang="zh-CN" sz="3000" u="sng" dirty="0">
              <a:solidFill>
                <a:srgbClr val="C00000"/>
              </a:solidFill>
            </a:endParaRPr>
          </a:p>
        </p:txBody>
      </p:sp>
      <p:graphicFrame>
        <p:nvGraphicFramePr>
          <p:cNvPr id="8195" name="Object 3"/>
          <p:cNvGraphicFramePr>
            <a:graphicFrameLocks noGrp="1" noChangeAspect="1"/>
          </p:cNvGraphicFramePr>
          <p:nvPr>
            <p:ph type="tbl" idx="1"/>
          </p:nvPr>
        </p:nvGraphicFramePr>
        <p:xfrm>
          <a:off x="1485900" y="1485900"/>
          <a:ext cx="6097191" cy="3424238"/>
        </p:xfrm>
        <a:graphic>
          <a:graphicData uri="http://schemas.openxmlformats.org/presentationml/2006/ole">
            <mc:AlternateContent xmlns:mc="http://schemas.openxmlformats.org/markup-compatibility/2006">
              <mc:Choice xmlns:v="urn:schemas-microsoft-com:vml" Requires="v">
                <p:oleObj spid="_x0000_s8262" name="Document" r:id="rId3" imgW="8098536" imgH="4547616" progId="Word.Document.8">
                  <p:embed/>
                </p:oleObj>
              </mc:Choice>
              <mc:Fallback>
                <p:oleObj name="Document" r:id="rId3" imgW="8098536" imgH="45476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1485900"/>
                        <a:ext cx="6097191" cy="342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文本框 1"/>
          <p:cNvSpPr txBox="1"/>
          <p:nvPr/>
        </p:nvSpPr>
        <p:spPr>
          <a:xfrm>
            <a:off x="7137285" y="4146925"/>
            <a:ext cx="1440160" cy="461665"/>
          </a:xfrm>
          <a:prstGeom prst="rect">
            <a:avLst/>
          </a:prstGeom>
          <a:noFill/>
        </p:spPr>
        <p:txBody>
          <a:bodyPr wrap="square" rtlCol="0">
            <a:spAutoFit/>
          </a:bodyPr>
          <a:lstStyle/>
          <a:p>
            <a:r>
              <a:rPr kumimoji="1" lang="en-US" altLang="zh-CN" sz="2400" dirty="0">
                <a:solidFill>
                  <a:srgbClr val="FF0000"/>
                </a:solidFill>
              </a:rPr>
              <a:t>18</a:t>
            </a:r>
            <a:r>
              <a:rPr kumimoji="1" lang="zh-CN" altLang="en-US" sz="2400" dirty="0">
                <a:solidFill>
                  <a:srgbClr val="FF0000"/>
                </a:solidFill>
              </a:rPr>
              <a:t>个月</a:t>
            </a:r>
          </a:p>
        </p:txBody>
      </p:sp>
    </p:spTree>
    <p:extLst>
      <p:ext uri="{BB962C8B-B14F-4D97-AF65-F5344CB8AC3E}">
        <p14:creationId xmlns:p14="http://schemas.microsoft.com/office/powerpoint/2010/main" val="10819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59FDECE3-04E0-41EC-B771-5AB4EF38E9D3}" type="slidenum">
              <a:rPr lang="zh-CN" altLang="en-US" smtClean="0"/>
              <a:pPr/>
              <a:t>60</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58875"/>
            <a:ext cx="8534400" cy="28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221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61</a:t>
            </a:fld>
            <a:endParaRPr lang="zh-CN" altLang="en-US"/>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1106615" y="951570"/>
            <a:ext cx="6570730" cy="2811845"/>
          </a:xfrm>
          <a:prstGeom prst="rect">
            <a:avLst/>
          </a:prstGeom>
        </p:spPr>
      </p:pic>
      <p:sp>
        <p:nvSpPr>
          <p:cNvPr id="4" name="文本框 3"/>
          <p:cNvSpPr txBox="1"/>
          <p:nvPr/>
        </p:nvSpPr>
        <p:spPr>
          <a:xfrm>
            <a:off x="3626894" y="3876895"/>
            <a:ext cx="2295255" cy="369332"/>
          </a:xfrm>
          <a:prstGeom prst="rect">
            <a:avLst/>
          </a:prstGeom>
          <a:noFill/>
        </p:spPr>
        <p:txBody>
          <a:bodyPr wrap="square" rtlCol="0">
            <a:spAutoFit/>
          </a:bodyPr>
          <a:lstStyle/>
          <a:p>
            <a:r>
              <a:rPr kumimoji="1" lang="zh-CN" altLang="en-US" dirty="0"/>
              <a:t>激活函数有何用</a:t>
            </a:r>
            <a:r>
              <a:rPr kumimoji="1" lang="en-US" altLang="zh-CN" dirty="0"/>
              <a:t>?</a:t>
            </a:r>
            <a:endParaRPr kumimoji="1" lang="zh-CN" altLang="en-US" dirty="0"/>
          </a:p>
        </p:txBody>
      </p:sp>
      <p:pic>
        <p:nvPicPr>
          <p:cNvPr id="5" name="图片 4"/>
          <p:cNvPicPr>
            <a:picLocks noChangeAspect="1"/>
          </p:cNvPicPr>
          <p:nvPr/>
        </p:nvPicPr>
        <p:blipFill>
          <a:blip r:embed="rId3"/>
          <a:stretch>
            <a:fillRect/>
          </a:stretch>
        </p:blipFill>
        <p:spPr>
          <a:xfrm>
            <a:off x="1016605" y="43520"/>
            <a:ext cx="6604000" cy="1816100"/>
          </a:xfrm>
          <a:prstGeom prst="rect">
            <a:avLst/>
          </a:prstGeom>
        </p:spPr>
      </p:pic>
    </p:spTree>
    <p:extLst>
      <p:ext uri="{BB962C8B-B14F-4D97-AF65-F5344CB8AC3E}">
        <p14:creationId xmlns:p14="http://schemas.microsoft.com/office/powerpoint/2010/main" val="106979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62</a:t>
            </a:fld>
            <a:endParaRPr lang="zh-CN" altLang="en-US"/>
          </a:p>
        </p:txBody>
      </p:sp>
      <p:sp>
        <p:nvSpPr>
          <p:cNvPr id="3" name="文本框 2"/>
          <p:cNvSpPr txBox="1"/>
          <p:nvPr/>
        </p:nvSpPr>
        <p:spPr>
          <a:xfrm>
            <a:off x="206515" y="681540"/>
            <a:ext cx="3060340" cy="369332"/>
          </a:xfrm>
          <a:prstGeom prst="rect">
            <a:avLst/>
          </a:prstGeom>
          <a:noFill/>
        </p:spPr>
        <p:txBody>
          <a:bodyPr wrap="square" rtlCol="0">
            <a:spAutoFit/>
          </a:bodyPr>
          <a:lstStyle/>
          <a:p>
            <a:r>
              <a:rPr kumimoji="1" lang="en-US" altLang="zh-CN" dirty="0"/>
              <a:t>Lab1:</a:t>
            </a:r>
            <a:r>
              <a:rPr kumimoji="1" lang="zh-CN" altLang="en-US" dirty="0"/>
              <a:t>实战感知机</a:t>
            </a:r>
          </a:p>
        </p:txBody>
      </p:sp>
      <p:pic>
        <p:nvPicPr>
          <p:cNvPr id="4" name="图片 3"/>
          <p:cNvPicPr>
            <a:picLocks noChangeAspect="1"/>
          </p:cNvPicPr>
          <p:nvPr/>
        </p:nvPicPr>
        <p:blipFill>
          <a:blip r:embed="rId2"/>
          <a:stretch>
            <a:fillRect/>
          </a:stretch>
        </p:blipFill>
        <p:spPr>
          <a:xfrm>
            <a:off x="2250452" y="0"/>
            <a:ext cx="4643096" cy="5143500"/>
          </a:xfrm>
          <a:prstGeom prst="rect">
            <a:avLst/>
          </a:prstGeom>
        </p:spPr>
      </p:pic>
    </p:spTree>
    <p:extLst>
      <p:ext uri="{BB962C8B-B14F-4D97-AF65-F5344CB8AC3E}">
        <p14:creationId xmlns:p14="http://schemas.microsoft.com/office/powerpoint/2010/main" val="1050661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63</a:t>
            </a:fld>
            <a:endParaRPr lang="zh-CN" altLang="en-US"/>
          </a:p>
        </p:txBody>
      </p:sp>
      <p:pic>
        <p:nvPicPr>
          <p:cNvPr id="3" name="图片 2"/>
          <p:cNvPicPr>
            <a:picLocks noChangeAspect="1"/>
          </p:cNvPicPr>
          <p:nvPr/>
        </p:nvPicPr>
        <p:blipFill>
          <a:blip r:embed="rId2"/>
          <a:stretch>
            <a:fillRect/>
          </a:stretch>
        </p:blipFill>
        <p:spPr>
          <a:xfrm>
            <a:off x="463550" y="1606550"/>
            <a:ext cx="8216900" cy="1930400"/>
          </a:xfrm>
          <a:prstGeom prst="rect">
            <a:avLst/>
          </a:prstGeom>
        </p:spPr>
      </p:pic>
    </p:spTree>
    <p:extLst>
      <p:ext uri="{BB962C8B-B14F-4D97-AF65-F5344CB8AC3E}">
        <p14:creationId xmlns:p14="http://schemas.microsoft.com/office/powerpoint/2010/main" val="1616465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64</a:t>
            </a:fld>
            <a:endParaRPr lang="zh-CN" altLang="en-US"/>
          </a:p>
        </p:txBody>
      </p:sp>
      <p:pic>
        <p:nvPicPr>
          <p:cNvPr id="3" name="图片 2"/>
          <p:cNvPicPr>
            <a:picLocks noChangeAspect="1"/>
          </p:cNvPicPr>
          <p:nvPr/>
        </p:nvPicPr>
        <p:blipFill>
          <a:blip r:embed="rId2"/>
          <a:stretch>
            <a:fillRect/>
          </a:stretch>
        </p:blipFill>
        <p:spPr>
          <a:xfrm>
            <a:off x="296525" y="0"/>
            <a:ext cx="6513849" cy="5143500"/>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5607115" y="96475"/>
            <a:ext cx="3465385" cy="1800199"/>
          </a:xfrm>
          <a:prstGeom prst="rect">
            <a:avLst/>
          </a:prstGeom>
        </p:spPr>
      </p:pic>
    </p:spTree>
    <p:extLst>
      <p:ext uri="{BB962C8B-B14F-4D97-AF65-F5344CB8AC3E}">
        <p14:creationId xmlns:p14="http://schemas.microsoft.com/office/powerpoint/2010/main" val="1855839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65</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 y="1529426"/>
            <a:ext cx="9046005" cy="212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816555"/>
            <a:ext cx="1665185" cy="461665"/>
          </a:xfrm>
          <a:prstGeom prst="rect">
            <a:avLst/>
          </a:prstGeom>
          <a:noFill/>
        </p:spPr>
        <p:txBody>
          <a:bodyPr wrap="square" rtlCol="0">
            <a:spAutoFit/>
          </a:bodyPr>
          <a:lstStyle/>
          <a:p>
            <a:r>
              <a:rPr lang="zh-CN" altLang="en-US" sz="2400" b="1" dirty="0">
                <a:solidFill>
                  <a:srgbClr val="FF0000"/>
                </a:solidFill>
              </a:rPr>
              <a:t>运行结果</a:t>
            </a:r>
          </a:p>
        </p:txBody>
      </p:sp>
    </p:spTree>
    <p:extLst>
      <p:ext uri="{BB962C8B-B14F-4D97-AF65-F5344CB8AC3E}">
        <p14:creationId xmlns:p14="http://schemas.microsoft.com/office/powerpoint/2010/main" val="1041382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66</a:t>
            </a:fld>
            <a:endParaRPr lang="zh-CN" altLang="en-US"/>
          </a:p>
        </p:txBody>
      </p:sp>
      <p:sp>
        <p:nvSpPr>
          <p:cNvPr id="3" name="文本框 2"/>
          <p:cNvSpPr txBox="1"/>
          <p:nvPr/>
        </p:nvSpPr>
        <p:spPr>
          <a:xfrm>
            <a:off x="854414" y="1086585"/>
            <a:ext cx="7448255" cy="2308324"/>
          </a:xfrm>
          <a:prstGeom prst="rect">
            <a:avLst/>
          </a:prstGeom>
          <a:noFill/>
        </p:spPr>
        <p:txBody>
          <a:bodyPr wrap="square" rtlCol="0">
            <a:spAutoFit/>
          </a:bodyPr>
          <a:lstStyle/>
          <a:p>
            <a:pPr>
              <a:lnSpc>
                <a:spcPct val="150000"/>
              </a:lnSpc>
            </a:pPr>
            <a:r>
              <a:rPr kumimoji="1" lang="zh-CN" altLang="en-US" sz="3200" b="1" dirty="0">
                <a:solidFill>
                  <a:srgbClr val="C00000"/>
                </a:solidFill>
              </a:rPr>
              <a:t>动手做一下：</a:t>
            </a:r>
            <a:endParaRPr kumimoji="1" lang="en-US" altLang="zh-CN" sz="3200" b="1" dirty="0">
              <a:solidFill>
                <a:srgbClr val="C00000"/>
              </a:solidFill>
            </a:endParaRPr>
          </a:p>
          <a:p>
            <a:pPr>
              <a:lnSpc>
                <a:spcPct val="150000"/>
              </a:lnSpc>
            </a:pPr>
            <a:r>
              <a:rPr kumimoji="1" lang="zh-CN" altLang="en-US" sz="3200" dirty="0"/>
              <a:t>改造上述代码，实现“或”与“非”</a:t>
            </a:r>
            <a:endParaRPr kumimoji="1" lang="en-US" altLang="zh-CN" sz="3200" dirty="0"/>
          </a:p>
          <a:p>
            <a:pPr>
              <a:lnSpc>
                <a:spcPct val="150000"/>
              </a:lnSpc>
            </a:pPr>
            <a:r>
              <a:rPr kumimoji="1" lang="zh-CN" altLang="en-US" sz="3200" dirty="0"/>
              <a:t>看能不能实现“异或”？</a:t>
            </a:r>
          </a:p>
        </p:txBody>
      </p:sp>
    </p:spTree>
    <p:extLst>
      <p:ext uri="{BB962C8B-B14F-4D97-AF65-F5344CB8AC3E}">
        <p14:creationId xmlns:p14="http://schemas.microsoft.com/office/powerpoint/2010/main" val="296305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3604767" y="934132"/>
            <a:ext cx="5202070" cy="1440178"/>
          </a:xfrm>
        </p:spPr>
        <p:txBody>
          <a:bodyPr>
            <a:normAutofit/>
          </a:bodyPr>
          <a:lstStyle/>
          <a:p>
            <a:pPr algn="ctr" eaLnBrk="1" hangingPunct="1">
              <a:buFont typeface="Wingdings" pitchFamily="2" charset="2"/>
              <a:buNone/>
            </a:pPr>
            <a:r>
              <a:rPr lang="zh-CN" altLang="en-US" sz="5800" b="1" dirty="0">
                <a:solidFill>
                  <a:srgbClr val="00B0F0"/>
                </a:solidFill>
                <a:latin typeface="方正静蕾简体" pitchFamily="2" charset="-122"/>
                <a:ea typeface="方正静蕾简体" pitchFamily="2" charset="-122"/>
              </a:rPr>
              <a:t>谢谢你能来！</a:t>
            </a:r>
            <a:endParaRPr lang="en-US" altLang="zh-CN" sz="5800" b="1" dirty="0">
              <a:solidFill>
                <a:srgbClr val="00B0F0"/>
              </a:solidFill>
              <a:latin typeface="方正静蕾简体" pitchFamily="2" charset="-122"/>
              <a:ea typeface="方正静蕾简体" pitchFamily="2" charset="-122"/>
            </a:endParaRPr>
          </a:p>
        </p:txBody>
      </p:sp>
      <p:sp>
        <p:nvSpPr>
          <p:cNvPr id="4" name="灯片编号占位符 3"/>
          <p:cNvSpPr>
            <a:spLocks noGrp="1"/>
          </p:cNvSpPr>
          <p:nvPr>
            <p:ph type="sldNum" sz="quarter" idx="12"/>
          </p:nvPr>
        </p:nvSpPr>
        <p:spPr/>
        <p:txBody>
          <a:bodyPr/>
          <a:lstStyle/>
          <a:p>
            <a:fld id="{59FDECE3-04E0-41EC-B771-5AB4EF38E9D3}" type="slidenum">
              <a:rPr lang="zh-CN" altLang="en-US" smtClean="0"/>
              <a:pPr/>
              <a:t>67</a:t>
            </a:fld>
            <a:endParaRPr lang="zh-CN" altLang="en-US"/>
          </a:p>
        </p:txBody>
      </p:sp>
      <p:sp>
        <p:nvSpPr>
          <p:cNvPr id="2" name="TextBox 1"/>
          <p:cNvSpPr txBox="1"/>
          <p:nvPr/>
        </p:nvSpPr>
        <p:spPr>
          <a:xfrm>
            <a:off x="251519" y="4111260"/>
            <a:ext cx="8235915" cy="523220"/>
          </a:xfrm>
          <a:prstGeom prst="rect">
            <a:avLst/>
          </a:prstGeom>
          <a:noFill/>
        </p:spPr>
        <p:txBody>
          <a:bodyPr wrap="square" rtlCol="0">
            <a:spAutoFit/>
          </a:bodyPr>
          <a:lstStyle/>
          <a:p>
            <a:r>
              <a:rPr lang="zh-CN" altLang="en-US" sz="2800" dirty="0">
                <a:solidFill>
                  <a:srgbClr val="0070C0"/>
                </a:solidFill>
                <a:latin typeface="方正静蕾简体" pitchFamily="2" charset="-122"/>
                <a:ea typeface="方正静蕾简体" pitchFamily="2" charset="-122"/>
              </a:rPr>
              <a:t>知乎社区专栏：</a:t>
            </a:r>
            <a:r>
              <a:rPr kumimoji="1" lang="en-US" altLang="zh-CN" b="1" dirty="0">
                <a:solidFill>
                  <a:srgbClr val="FF0000"/>
                </a:solidFill>
              </a:rPr>
              <a:t>https://</a:t>
            </a:r>
            <a:r>
              <a:rPr kumimoji="1" lang="en-US" altLang="zh-CN" b="1" dirty="0" err="1">
                <a:solidFill>
                  <a:srgbClr val="FF0000"/>
                </a:solidFill>
              </a:rPr>
              <a:t>zhuanlan.zhihu.com</a:t>
            </a:r>
            <a:r>
              <a:rPr kumimoji="1" lang="en-US" altLang="zh-CN" b="1" dirty="0">
                <a:solidFill>
                  <a:srgbClr val="FF0000"/>
                </a:solidFill>
              </a:rPr>
              <a:t>/</a:t>
            </a:r>
            <a:r>
              <a:rPr kumimoji="1" lang="en-US" altLang="zh-CN" b="1" dirty="0" err="1">
                <a:solidFill>
                  <a:srgbClr val="FF0000"/>
                </a:solidFill>
              </a:rPr>
              <a:t>zhangyuhong</a:t>
            </a:r>
            <a:endParaRPr kumimoji="1" lang="zh-CN" altLang="en-US" b="1" dirty="0">
              <a:solidFill>
                <a:srgbClr val="FF0000"/>
              </a:solidFill>
            </a:endParaRPr>
          </a:p>
        </p:txBody>
      </p:sp>
      <p:pic>
        <p:nvPicPr>
          <p:cNvPr id="5" name="图片 4">
            <a:extLst>
              <a:ext uri="{FF2B5EF4-FFF2-40B4-BE49-F238E27FC236}">
                <a16:creationId xmlns:a16="http://schemas.microsoft.com/office/drawing/2014/main" id="{4F48B951-CB53-9D46-BA8C-8A8B2C421289}"/>
              </a:ext>
            </a:extLst>
          </p:cNvPr>
          <p:cNvPicPr>
            <a:picLocks noChangeAspect="1"/>
          </p:cNvPicPr>
          <p:nvPr/>
        </p:nvPicPr>
        <p:blipFill>
          <a:blip r:embed="rId3"/>
          <a:stretch>
            <a:fillRect/>
          </a:stretch>
        </p:blipFill>
        <p:spPr>
          <a:xfrm>
            <a:off x="251519" y="12099"/>
            <a:ext cx="3150350" cy="4099161"/>
          </a:xfrm>
          <a:prstGeom prst="rect">
            <a:avLst/>
          </a:prstGeom>
        </p:spPr>
      </p:pic>
      <p:pic>
        <p:nvPicPr>
          <p:cNvPr id="7" name="图片 6">
            <a:extLst>
              <a:ext uri="{FF2B5EF4-FFF2-40B4-BE49-F238E27FC236}">
                <a16:creationId xmlns:a16="http://schemas.microsoft.com/office/drawing/2014/main" id="{8419660E-EBE3-CB49-A701-6E012F23B75F}"/>
              </a:ext>
            </a:extLst>
          </p:cNvPr>
          <p:cNvPicPr>
            <a:picLocks noChangeAspect="1"/>
          </p:cNvPicPr>
          <p:nvPr/>
        </p:nvPicPr>
        <p:blipFill rotWithShape="1">
          <a:blip r:embed="rId4"/>
          <a:srcRect t="22891"/>
          <a:stretch/>
        </p:blipFill>
        <p:spPr>
          <a:xfrm>
            <a:off x="3626628" y="2769190"/>
            <a:ext cx="4900665" cy="1342070"/>
          </a:xfrm>
          <a:prstGeom prst="rect">
            <a:avLst/>
          </a:prstGeom>
        </p:spPr>
      </p:pic>
    </p:spTree>
    <p:extLst>
      <p:ext uri="{BB962C8B-B14F-4D97-AF65-F5344CB8AC3E}">
        <p14:creationId xmlns:p14="http://schemas.microsoft.com/office/powerpoint/2010/main" val="3509359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7</a:t>
            </a:fld>
            <a:endParaRPr lang="zh-CN" altLang="en-US"/>
          </a:p>
        </p:txBody>
      </p:sp>
      <p:pic>
        <p:nvPicPr>
          <p:cNvPr id="3" name="图片 2"/>
          <p:cNvPicPr/>
          <p:nvPr/>
        </p:nvPicPr>
        <p:blipFill rotWithShape="1">
          <a:blip r:embed="rId2" cstate="print">
            <a:extLst>
              <a:ext uri="{28A0092B-C50C-407E-A947-70E740481C1C}">
                <a14:useLocalDpi xmlns:a14="http://schemas.microsoft.com/office/drawing/2010/main" val="0"/>
              </a:ext>
            </a:extLst>
          </a:blip>
          <a:srcRect r="2169" b="13167"/>
          <a:stretch/>
        </p:blipFill>
        <p:spPr bwMode="auto">
          <a:xfrm>
            <a:off x="1016605" y="411510"/>
            <a:ext cx="2717800" cy="3545840"/>
          </a:xfrm>
          <a:prstGeom prst="rect">
            <a:avLst/>
          </a:prstGeom>
          <a:ln>
            <a:noFill/>
          </a:ln>
          <a:extLst>
            <a:ext uri="{53640926-AAD7-44D8-BBD7-CCE9431645EC}">
              <a14:shadowObscured xmlns:a14="http://schemas.microsoft.com/office/drawing/2010/main"/>
            </a:ext>
          </a:extLst>
        </p:spPr>
      </p:pic>
      <p:sp>
        <p:nvSpPr>
          <p:cNvPr id="4" name="矩形 3"/>
          <p:cNvSpPr/>
          <p:nvPr/>
        </p:nvSpPr>
        <p:spPr>
          <a:xfrm>
            <a:off x="926595" y="3957350"/>
            <a:ext cx="3263201" cy="923330"/>
          </a:xfrm>
          <a:prstGeom prst="rect">
            <a:avLst/>
          </a:prstGeom>
        </p:spPr>
        <p:txBody>
          <a:bodyPr wrap="none">
            <a:spAutoFit/>
          </a:bodyPr>
          <a:lstStyle/>
          <a:p>
            <a:pPr indent="304800" algn="ctr">
              <a:lnSpc>
                <a:spcPct val="150000"/>
              </a:lnSpc>
              <a:spcAft>
                <a:spcPts val="0"/>
              </a:spcAft>
            </a:pPr>
            <a:r>
              <a:rPr lang="zh-CN" altLang="zh-CN" b="1" dirty="0">
                <a:solidFill>
                  <a:srgbClr val="92D050"/>
                </a:solidFill>
                <a:latin typeface="Wawati SC" charset="-122"/>
                <a:ea typeface="Wawati SC" charset="-122"/>
                <a:cs typeface="Wawati SC" charset="-122"/>
              </a:rPr>
              <a:t>沃尔特·皮茨</a:t>
            </a:r>
            <a:endParaRPr lang="en-US" altLang="zh-CN" b="1" dirty="0">
              <a:solidFill>
                <a:srgbClr val="92D050"/>
              </a:solidFill>
              <a:latin typeface="Wawati SC" charset="-122"/>
              <a:ea typeface="Wawati SC" charset="-122"/>
              <a:cs typeface="Wawati SC" charset="-122"/>
            </a:endParaRPr>
          </a:p>
          <a:p>
            <a:pPr indent="304800" algn="ctr">
              <a:lnSpc>
                <a:spcPct val="150000"/>
              </a:lnSpc>
              <a:spcAft>
                <a:spcPts val="0"/>
              </a:spcAft>
            </a:pPr>
            <a:r>
              <a:rPr lang="zh-CN" altLang="zh-CN" dirty="0">
                <a:latin typeface="Arial" charset="0"/>
                <a:cs typeface="Arial" charset="0"/>
              </a:rPr>
              <a:t>（</a:t>
            </a:r>
            <a:r>
              <a:rPr lang="en-US" altLang="zh-CN" dirty="0">
                <a:latin typeface="Times New Roman" charset="0"/>
                <a:cs typeface="Times New Roman" charset="0"/>
              </a:rPr>
              <a:t>Walter Pitts</a:t>
            </a:r>
            <a:r>
              <a:rPr lang="zh-CN" altLang="zh-CN" dirty="0">
                <a:latin typeface="Times New Roman" charset="0"/>
                <a:cs typeface="Times New Roman" charset="0"/>
              </a:rPr>
              <a:t>，</a:t>
            </a:r>
            <a:r>
              <a:rPr lang="en-US" altLang="zh-CN" dirty="0">
                <a:latin typeface="Times New Roman" charset="0"/>
                <a:cs typeface="Times New Roman" charset="0"/>
              </a:rPr>
              <a:t>1923-1969</a:t>
            </a:r>
            <a:r>
              <a:rPr lang="zh-CN" altLang="zh-CN" dirty="0">
                <a:latin typeface="Arial" charset="0"/>
                <a:cs typeface="Arial" charset="0"/>
              </a:rPr>
              <a:t>）</a:t>
            </a:r>
            <a:endParaRPr lang="zh-CN" altLang="zh-CN" dirty="0">
              <a:latin typeface="Times New Roman" charset="0"/>
              <a:cs typeface="Arial" charset="0"/>
            </a:endParaRPr>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5292080" y="726545"/>
            <a:ext cx="3105345" cy="2565285"/>
          </a:xfrm>
          <a:prstGeom prst="rect">
            <a:avLst/>
          </a:prstGeom>
        </p:spPr>
      </p:pic>
      <p:sp>
        <p:nvSpPr>
          <p:cNvPr id="6" name="矩形 5"/>
          <p:cNvSpPr/>
          <p:nvPr/>
        </p:nvSpPr>
        <p:spPr>
          <a:xfrm>
            <a:off x="4189796" y="3357185"/>
            <a:ext cx="4572000" cy="923330"/>
          </a:xfrm>
          <a:prstGeom prst="rect">
            <a:avLst/>
          </a:prstGeom>
        </p:spPr>
        <p:txBody>
          <a:bodyPr>
            <a:spAutoFit/>
          </a:bodyPr>
          <a:lstStyle/>
          <a:p>
            <a:pPr algn="ctr">
              <a:lnSpc>
                <a:spcPct val="150000"/>
              </a:lnSpc>
            </a:pPr>
            <a:r>
              <a:rPr lang="zh-CN" altLang="zh-CN" b="1" dirty="0">
                <a:solidFill>
                  <a:srgbClr val="92D050"/>
                </a:solidFill>
                <a:latin typeface="Wawati SC" charset="-122"/>
                <a:ea typeface="Wawati SC" charset="-122"/>
                <a:cs typeface="Wawati SC" charset="-122"/>
              </a:rPr>
              <a:t>沃伦·麦克洛克</a:t>
            </a:r>
            <a:r>
              <a:rPr lang="zh-CN" altLang="zh-CN" dirty="0">
                <a:latin typeface="Arial" charset="0"/>
                <a:cs typeface="Arial" charset="0"/>
              </a:rPr>
              <a:t>（</a:t>
            </a:r>
            <a:r>
              <a:rPr lang="en-US" altLang="zh-CN" dirty="0">
                <a:latin typeface="Arial" charset="0"/>
                <a:cs typeface="Arial" charset="0"/>
              </a:rPr>
              <a:t>Warren McCulloch,1898~1969</a:t>
            </a:r>
            <a:r>
              <a:rPr lang="zh-CN" altLang="zh-CN" dirty="0">
                <a:latin typeface="Arial" charset="0"/>
                <a:cs typeface="Arial" charset="0"/>
              </a:rPr>
              <a:t>）</a:t>
            </a:r>
          </a:p>
        </p:txBody>
      </p:sp>
      <p:sp>
        <p:nvSpPr>
          <p:cNvPr id="7" name="文本框 6"/>
          <p:cNvSpPr txBox="1"/>
          <p:nvPr/>
        </p:nvSpPr>
        <p:spPr>
          <a:xfrm>
            <a:off x="3671900" y="2526745"/>
            <a:ext cx="1980220" cy="523220"/>
          </a:xfrm>
          <a:prstGeom prst="rect">
            <a:avLst/>
          </a:prstGeom>
          <a:noFill/>
        </p:spPr>
        <p:txBody>
          <a:bodyPr wrap="square" rtlCol="0">
            <a:spAutoFit/>
          </a:bodyPr>
          <a:lstStyle/>
          <a:p>
            <a:r>
              <a:rPr kumimoji="1" lang="en-US" altLang="zh-CN" sz="2800" dirty="0">
                <a:solidFill>
                  <a:srgbClr val="FF0000"/>
                </a:solidFill>
              </a:rPr>
              <a:t>M-P</a:t>
            </a:r>
            <a:r>
              <a:rPr kumimoji="1" lang="zh-CN" altLang="en-US" sz="2800" dirty="0">
                <a:solidFill>
                  <a:srgbClr val="FF0000"/>
                </a:solidFill>
              </a:rPr>
              <a:t> 模型</a:t>
            </a:r>
          </a:p>
        </p:txBody>
      </p:sp>
      <p:sp>
        <p:nvSpPr>
          <p:cNvPr id="8" name="云形标注 7"/>
          <p:cNvSpPr/>
          <p:nvPr/>
        </p:nvSpPr>
        <p:spPr>
          <a:xfrm>
            <a:off x="3086835" y="0"/>
            <a:ext cx="2790310" cy="140162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伯乐：卡尔纳</a:t>
            </a:r>
            <a:r>
              <a:rPr lang="zh-CN" altLang="en-US"/>
              <a:t>普（</a:t>
            </a:r>
            <a:r>
              <a:rPr lang="en-US" altLang="zh-CN" dirty="0" err="1"/>
              <a:t>Carnap</a:t>
            </a:r>
            <a:r>
              <a:rPr lang="zh-CN" altLang="en-US" dirty="0"/>
              <a:t>）</a:t>
            </a:r>
            <a:endParaRPr kumimoji="1" lang="zh-CN" altLang="en-US" dirty="0"/>
          </a:p>
        </p:txBody>
      </p:sp>
    </p:spTree>
    <p:extLst>
      <p:ext uri="{BB962C8B-B14F-4D97-AF65-F5344CB8AC3E}">
        <p14:creationId xmlns:p14="http://schemas.microsoft.com/office/powerpoint/2010/main" val="191423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8</a:t>
            </a:fld>
            <a:endParaRPr lang="zh-CN" altLang="en-US"/>
          </a:p>
        </p:txBody>
      </p:sp>
      <p:pic>
        <p:nvPicPr>
          <p:cNvPr id="3" name="图片 2"/>
          <p:cNvPicPr/>
          <p:nvPr/>
        </p:nvPicPr>
        <p:blipFill rotWithShape="1">
          <a:blip r:embed="rId2">
            <a:extLst>
              <a:ext uri="{28A0092B-C50C-407E-A947-70E740481C1C}">
                <a14:useLocalDpi xmlns:a14="http://schemas.microsoft.com/office/drawing/2010/main" val="0"/>
              </a:ext>
            </a:extLst>
          </a:blip>
          <a:srcRect b="2328"/>
          <a:stretch/>
        </p:blipFill>
        <p:spPr bwMode="auto">
          <a:xfrm>
            <a:off x="2726795" y="141480"/>
            <a:ext cx="2835315" cy="4043448"/>
          </a:xfrm>
          <a:prstGeom prst="rect">
            <a:avLst/>
          </a:prstGeom>
          <a:ln>
            <a:noFill/>
          </a:ln>
          <a:extLst>
            <a:ext uri="{53640926-AAD7-44D8-BBD7-CCE9431645EC}">
              <a14:shadowObscured xmlns:a14="http://schemas.microsoft.com/office/drawing/2010/main"/>
            </a:ext>
          </a:extLst>
        </p:spPr>
      </p:pic>
      <p:sp>
        <p:nvSpPr>
          <p:cNvPr id="4" name="矩形 3"/>
          <p:cNvSpPr/>
          <p:nvPr/>
        </p:nvSpPr>
        <p:spPr>
          <a:xfrm>
            <a:off x="746575" y="4319943"/>
            <a:ext cx="7830871" cy="507831"/>
          </a:xfrm>
          <a:prstGeom prst="rect">
            <a:avLst/>
          </a:prstGeom>
        </p:spPr>
        <p:txBody>
          <a:bodyPr wrap="square">
            <a:spAutoFit/>
          </a:bodyPr>
          <a:lstStyle/>
          <a:p>
            <a:pPr>
              <a:lnSpc>
                <a:spcPct val="150000"/>
              </a:lnSpc>
            </a:pPr>
            <a:r>
              <a:rPr lang="zh-CN" altLang="zh-CN" dirty="0">
                <a:latin typeface="Arial" charset="0"/>
                <a:cs typeface="Arial" charset="0"/>
              </a:rPr>
              <a:t>《神经活动中思想内在性的逻辑</a:t>
            </a:r>
            <a:r>
              <a:rPr lang="zh-CN" altLang="zh-CN">
                <a:latin typeface="Arial" charset="0"/>
                <a:cs typeface="Arial" charset="0"/>
              </a:rPr>
              <a:t>演算》中</a:t>
            </a:r>
            <a:r>
              <a:rPr lang="zh-CN" altLang="zh-CN" dirty="0">
                <a:latin typeface="Arial" charset="0"/>
                <a:cs typeface="Arial" charset="0"/>
              </a:rPr>
              <a:t>的逻辑门（发表于</a:t>
            </a:r>
            <a:r>
              <a:rPr lang="en-US" altLang="zh-CN" dirty="0">
                <a:latin typeface="Times New Roman" charset="0"/>
              </a:rPr>
              <a:t>1943</a:t>
            </a:r>
            <a:r>
              <a:rPr lang="zh-CN" altLang="zh-CN" dirty="0">
                <a:latin typeface="Arial" charset="0"/>
                <a:cs typeface="Arial" charset="0"/>
              </a:rPr>
              <a:t>年）</a:t>
            </a:r>
            <a:r>
              <a:rPr lang="zh-CN" altLang="zh-CN" dirty="0"/>
              <a:t> </a:t>
            </a:r>
            <a:endParaRPr lang="zh-CN" altLang="en-US" dirty="0"/>
          </a:p>
        </p:txBody>
      </p:sp>
    </p:spTree>
    <p:extLst>
      <p:ext uri="{BB962C8B-B14F-4D97-AF65-F5344CB8AC3E}">
        <p14:creationId xmlns:p14="http://schemas.microsoft.com/office/powerpoint/2010/main" val="103800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9FDECE3-04E0-41EC-B771-5AB4EF38E9D3}" type="slidenum">
              <a:rPr lang="zh-CN" altLang="en-US" smtClean="0"/>
              <a:pPr/>
              <a:t>9</a:t>
            </a:fld>
            <a:endParaRPr lang="zh-CN" altLang="en-US"/>
          </a:p>
        </p:txBody>
      </p:sp>
      <p:pic>
        <p:nvPicPr>
          <p:cNvPr id="3" name="图片 2"/>
          <p:cNvPicPr>
            <a:picLocks noChangeAspect="1"/>
          </p:cNvPicPr>
          <p:nvPr/>
        </p:nvPicPr>
        <p:blipFill>
          <a:blip r:embed="rId2"/>
          <a:stretch>
            <a:fillRect/>
          </a:stretch>
        </p:blipFill>
        <p:spPr>
          <a:xfrm>
            <a:off x="0" y="-38540"/>
            <a:ext cx="9144000" cy="4941742"/>
          </a:xfrm>
          <a:prstGeom prst="rect">
            <a:avLst/>
          </a:prstGeom>
        </p:spPr>
      </p:pic>
    </p:spTree>
    <p:extLst>
      <p:ext uri="{BB962C8B-B14F-4D97-AF65-F5344CB8AC3E}">
        <p14:creationId xmlns:p14="http://schemas.microsoft.com/office/powerpoint/2010/main" val="16949915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顶峰">
  <a:themeElements>
    <a:clrScheme name="顶峰">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顶峰">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1591</TotalTime>
  <Words>1276</Words>
  <Application>Microsoft Macintosh PowerPoint</Application>
  <PresentationFormat>全屏显示(16:9)</PresentationFormat>
  <Paragraphs>216</Paragraphs>
  <Slides>67</Slides>
  <Notes>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85" baseType="lpstr">
      <vt:lpstr>方正静蕾简体</vt:lpstr>
      <vt:lpstr>黑体</vt:lpstr>
      <vt:lpstr>STXinwei</vt:lpstr>
      <vt:lpstr>STXinwei</vt:lpstr>
      <vt:lpstr>楷体</vt:lpstr>
      <vt:lpstr>微软雅黑</vt:lpstr>
      <vt:lpstr>Wawati SC</vt:lpstr>
      <vt:lpstr>Arial</vt:lpstr>
      <vt:lpstr>Arial Narrow</vt:lpstr>
      <vt:lpstr>Book Antiqua</vt:lpstr>
      <vt:lpstr>Calibri</vt:lpstr>
      <vt:lpstr>Lucida Sans</vt:lpstr>
      <vt:lpstr>Times New Roman</vt:lpstr>
      <vt:lpstr>Wingdings</vt:lpstr>
      <vt:lpstr>Wingdings 2</vt:lpstr>
      <vt:lpstr>Wingdings 3</vt:lpstr>
      <vt:lpstr>顶峰</vt:lpstr>
      <vt:lpstr>Document</vt:lpstr>
      <vt:lpstr>PowerPoint 演示文稿</vt:lpstr>
      <vt:lpstr>PowerPoint 演示文稿</vt:lpstr>
      <vt:lpstr>PowerPoint 演示文稿</vt:lpstr>
      <vt:lpstr>PowerPoint 演示文稿</vt:lpstr>
      <vt:lpstr>PowerPoint 演示文稿</vt:lpstr>
      <vt:lpstr>计算机与大脑的对比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Neurons vs units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Perceptron learning rule</vt:lpstr>
      <vt:lpstr>PowerPoint 演示文稿</vt:lpstr>
      <vt:lpstr>神经元节点的偏置</vt:lpstr>
      <vt:lpstr>Training biases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19</cp:revision>
  <dcterms:created xsi:type="dcterms:W3CDTF">2020-11-23T06:49:57Z</dcterms:created>
  <dcterms:modified xsi:type="dcterms:W3CDTF">2020-11-25T03:45:59Z</dcterms:modified>
</cp:coreProperties>
</file>